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8" r:id="rId3"/>
    <p:sldId id="287" r:id="rId4"/>
    <p:sldId id="290" r:id="rId5"/>
    <p:sldId id="288" r:id="rId6"/>
    <p:sldId id="289" r:id="rId7"/>
    <p:sldId id="300" r:id="rId8"/>
    <p:sldId id="299" r:id="rId9"/>
    <p:sldId id="309" r:id="rId10"/>
    <p:sldId id="303" r:id="rId11"/>
    <p:sldId id="304" r:id="rId12"/>
    <p:sldId id="310" r:id="rId13"/>
    <p:sldId id="311" r:id="rId14"/>
    <p:sldId id="312" r:id="rId15"/>
    <p:sldId id="295" r:id="rId16"/>
    <p:sldId id="296" r:id="rId17"/>
    <p:sldId id="297" r:id="rId18"/>
    <p:sldId id="298" r:id="rId19"/>
    <p:sldId id="291" r:id="rId20"/>
    <p:sldId id="294" r:id="rId21"/>
    <p:sldId id="306" r:id="rId22"/>
    <p:sldId id="313" r:id="rId23"/>
    <p:sldId id="292" r:id="rId24"/>
    <p:sldId id="307" r:id="rId25"/>
    <p:sldId id="286"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E4F1"/>
    <a:srgbClr val="FF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varScale="1">
        <p:scale>
          <a:sx n="70" d="100"/>
          <a:sy n="70" d="100"/>
        </p:scale>
        <p:origin x="77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179285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17778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945482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123144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868646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3838263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346918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8" name="Segnaposto piè di pagina 7"/>
          <p:cNvSpPr>
            <a:spLocks noGrp="1"/>
          </p:cNvSpPr>
          <p:nvPr>
            <p:ph type="ftr" sz="quarter" idx="11"/>
          </p:nvPr>
        </p:nvSpPr>
        <p:spPr/>
        <p:txBody>
          <a:bodyPr/>
          <a:lstStyle/>
          <a:p>
            <a:endParaRPr lang="it-IT">
              <a:solidFill>
                <a:prstClr val="black">
                  <a:tint val="75000"/>
                </a:prstClr>
              </a:solidFill>
            </a:endParaRPr>
          </a:p>
        </p:txBody>
      </p:sp>
      <p:sp>
        <p:nvSpPr>
          <p:cNvPr id="9" name="Segnaposto numero diapositiva 8"/>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420712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4" name="Segnaposto piè di pagina 3"/>
          <p:cNvSpPr>
            <a:spLocks noGrp="1"/>
          </p:cNvSpPr>
          <p:nvPr>
            <p:ph type="ftr" sz="quarter" idx="11"/>
          </p:nvPr>
        </p:nvSpPr>
        <p:spPr/>
        <p:txBody>
          <a:bodyPr/>
          <a:lstStyle/>
          <a:p>
            <a:endParaRPr lang="it-IT">
              <a:solidFill>
                <a:prstClr val="black">
                  <a:tint val="75000"/>
                </a:prstClr>
              </a:solidFill>
            </a:endParaRPr>
          </a:p>
        </p:txBody>
      </p:sp>
      <p:sp>
        <p:nvSpPr>
          <p:cNvPr id="5" name="Segnaposto numero diapositiva 4"/>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118371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3" name="Segnaposto piè di pagina 2"/>
          <p:cNvSpPr>
            <a:spLocks noGrp="1"/>
          </p:cNvSpPr>
          <p:nvPr>
            <p:ph type="ftr" sz="quarter" idx="11"/>
          </p:nvPr>
        </p:nvSpPr>
        <p:spPr/>
        <p:txBody>
          <a:bodyPr/>
          <a:lstStyle/>
          <a:p>
            <a:endParaRPr lang="it-IT">
              <a:solidFill>
                <a:prstClr val="black">
                  <a:tint val="75000"/>
                </a:prstClr>
              </a:solidFill>
            </a:endParaRPr>
          </a:p>
        </p:txBody>
      </p:sp>
      <p:sp>
        <p:nvSpPr>
          <p:cNvPr id="4" name="Segnaposto numero diapositiva 3"/>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4272029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41085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392901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6" name="Segnaposto piè di pagina 5"/>
          <p:cNvSpPr>
            <a:spLocks noGrp="1"/>
          </p:cNvSpPr>
          <p:nvPr>
            <p:ph type="ftr" sz="quarter" idx="11"/>
          </p:nvPr>
        </p:nvSpPr>
        <p:spPr/>
        <p:txBody>
          <a:bodyPr/>
          <a:lstStyle/>
          <a:p>
            <a:endParaRPr lang="it-IT">
              <a:solidFill>
                <a:prstClr val="black">
                  <a:tint val="75000"/>
                </a:prstClr>
              </a:solidFill>
            </a:endParaRPr>
          </a:p>
        </p:txBody>
      </p:sp>
      <p:sp>
        <p:nvSpPr>
          <p:cNvPr id="7" name="Segnaposto numero diapositiva 6"/>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57556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4261920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11"/>
          </p:nvPr>
        </p:nvSpPr>
        <p:spPr/>
        <p:txBody>
          <a:bodyPr/>
          <a:lstStyle/>
          <a:p>
            <a:endParaRPr lang="it-IT">
              <a:solidFill>
                <a:prstClr val="black">
                  <a:tint val="75000"/>
                </a:prstClr>
              </a:solidFill>
            </a:endParaRPr>
          </a:p>
        </p:txBody>
      </p:sp>
      <p:sp>
        <p:nvSpPr>
          <p:cNvPr id="6" name="Segnaposto numero diapositiva 5"/>
          <p:cNvSpPr>
            <a:spLocks noGrp="1"/>
          </p:cNvSpPr>
          <p:nvPr>
            <p:ph type="sldNum" sz="quarter" idx="12"/>
          </p:nvPr>
        </p:nvSpPr>
        <p:spPr/>
        <p:txBody>
          <a:body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87288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2C2142CD-D2E4-477C-808C-F56020B98B17}" type="datetimeFigureOut">
              <a:rPr lang="it-IT" smtClean="0"/>
              <a:t>07/02/2025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261031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48547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2142CD-D2E4-477C-808C-F56020B98B17}" type="datetimeFigureOut">
              <a:rPr lang="it-IT" smtClean="0"/>
              <a:t>07/02/2025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301698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2C2142CD-D2E4-477C-808C-F56020B98B17}" type="datetimeFigureOut">
              <a:rPr lang="it-IT" smtClean="0"/>
              <a:t>07/02/2025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2358382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2142CD-D2E4-477C-808C-F56020B98B17}" type="datetimeFigureOut">
              <a:rPr lang="it-IT" smtClean="0"/>
              <a:t>07/02/2025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97770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352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2C2142CD-D2E4-477C-808C-F56020B98B17}" type="datetimeFigureOut">
              <a:rPr lang="it-IT" smtClean="0"/>
              <a:t>07/02/2025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B59DD720-2D0C-4A13-A065-A8ED181637B5}" type="slidenum">
              <a:rPr lang="it-IT" smtClean="0"/>
              <a:t>‹N›</a:t>
            </a:fld>
            <a:endParaRPr lang="it-IT"/>
          </a:p>
        </p:txBody>
      </p:sp>
    </p:spTree>
    <p:extLst>
      <p:ext uri="{BB962C8B-B14F-4D97-AF65-F5344CB8AC3E}">
        <p14:creationId xmlns:p14="http://schemas.microsoft.com/office/powerpoint/2010/main" val="14538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142CD-D2E4-477C-808C-F56020B98B17}" type="datetimeFigureOut">
              <a:rPr lang="it-IT" smtClean="0"/>
              <a:t>07/02/2025</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DD720-2D0C-4A13-A065-A8ED181637B5}" type="slidenum">
              <a:rPr lang="it-IT" smtClean="0"/>
              <a:t>‹N›</a:t>
            </a:fld>
            <a:endParaRPr lang="it-IT"/>
          </a:p>
        </p:txBody>
      </p:sp>
    </p:spTree>
    <p:extLst>
      <p:ext uri="{BB962C8B-B14F-4D97-AF65-F5344CB8AC3E}">
        <p14:creationId xmlns:p14="http://schemas.microsoft.com/office/powerpoint/2010/main" val="197322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5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E8777-37CF-4122-A5EF-92BCFBB69363}" type="datetimeFigureOut">
              <a:rPr lang="it-IT" smtClean="0">
                <a:solidFill>
                  <a:prstClr val="black">
                    <a:tint val="75000"/>
                  </a:prstClr>
                </a:solidFill>
              </a:rPr>
              <a:pPr/>
              <a:t>07/02/2025</a:t>
            </a:fld>
            <a:endParaRPr lang="it-IT">
              <a:solidFill>
                <a:prstClr val="black">
                  <a:tint val="75000"/>
                </a:prstClr>
              </a:solidFill>
            </a:endParaRPr>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solidFill>
                <a:prstClr val="black">
                  <a:tint val="75000"/>
                </a:prstClr>
              </a:solidFill>
            </a:endParaRPr>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AF5EF7-A0B1-4490-BE2E-89EC674C4ADD}" type="slidenum">
              <a:rPr lang="it-IT" smtClean="0">
                <a:solidFill>
                  <a:prstClr val="black">
                    <a:tint val="75000"/>
                  </a:prstClr>
                </a:solidFill>
              </a:rPr>
              <a:pPr/>
              <a:t>‹N›</a:t>
            </a:fld>
            <a:endParaRPr lang="it-IT">
              <a:solidFill>
                <a:prstClr val="black">
                  <a:tint val="75000"/>
                </a:prstClr>
              </a:solidFill>
            </a:endParaRPr>
          </a:p>
        </p:txBody>
      </p:sp>
    </p:spTree>
    <p:extLst>
      <p:ext uri="{BB962C8B-B14F-4D97-AF65-F5344CB8AC3E}">
        <p14:creationId xmlns:p14="http://schemas.microsoft.com/office/powerpoint/2010/main" val="2513467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github.com/ImAndreaBellani/BellaniCapellino" TargetMode="External"/><Relationship Id="rId5" Type="http://schemas.openxmlformats.org/officeDocument/2006/relationships/hyperlink" Target="mailto:alessandro.capellino@mail.polimi.it" TargetMode="External"/><Relationship Id="rId4" Type="http://schemas.openxmlformats.org/officeDocument/2006/relationships/hyperlink" Target="mailto:andrea1.bellani@mail.polimi.it"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12.xml"/><Relationship Id="rId5" Type="http://schemas.microsoft.com/office/2007/relationships/hdphoto" Target="../media/hdphoto15.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9.wdp"/><Relationship Id="rId7" Type="http://schemas.microsoft.com/office/2007/relationships/hdphoto" Target="../media/hdphoto10.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CasellaDiTesto 3"/>
          <p:cNvSpPr txBox="1"/>
          <p:nvPr/>
        </p:nvSpPr>
        <p:spPr>
          <a:xfrm>
            <a:off x="0" y="2653048"/>
            <a:ext cx="12192000" cy="830997"/>
          </a:xfrm>
          <a:prstGeom prst="rect">
            <a:avLst/>
          </a:prstGeom>
          <a:noFill/>
        </p:spPr>
        <p:txBody>
          <a:bodyPr wrap="square" rtlCol="0">
            <a:spAutoFit/>
          </a:bodyPr>
          <a:lstStyle/>
          <a:p>
            <a:pPr algn="ctr"/>
            <a:r>
              <a:rPr lang="it-IT" sz="4800" dirty="0" err="1">
                <a:solidFill>
                  <a:prstClr val="white"/>
                </a:solidFill>
                <a:latin typeface="Arial Black" panose="020B0A04020102020204" pitchFamily="34" charset="0"/>
              </a:rPr>
              <a:t>Students&amp;Companies</a:t>
            </a:r>
            <a:endParaRPr lang="it-IT" sz="4800" dirty="0">
              <a:solidFill>
                <a:prstClr val="white"/>
              </a:solidFill>
              <a:latin typeface="Arial Black" panose="020B0A04020102020204" pitchFamily="34" charset="0"/>
            </a:endParaRPr>
          </a:p>
        </p:txBody>
      </p:sp>
      <p:sp>
        <p:nvSpPr>
          <p:cNvPr id="5" name="CasellaDiTesto 4"/>
          <p:cNvSpPr txBox="1"/>
          <p:nvPr/>
        </p:nvSpPr>
        <p:spPr>
          <a:xfrm>
            <a:off x="0" y="4385566"/>
            <a:ext cx="12192000" cy="461665"/>
          </a:xfrm>
          <a:prstGeom prst="rect">
            <a:avLst/>
          </a:prstGeom>
          <a:noFill/>
        </p:spPr>
        <p:txBody>
          <a:bodyPr wrap="square" rtlCol="0">
            <a:spAutoFit/>
          </a:bodyPr>
          <a:lstStyle/>
          <a:p>
            <a:pPr algn="ctr"/>
            <a:r>
              <a:rPr lang="it-IT" sz="2400" dirty="0">
                <a:solidFill>
                  <a:prstClr val="white"/>
                </a:solidFill>
                <a:latin typeface="Ink Free" panose="03080402000500000000" pitchFamily="66" charset="0"/>
              </a:rPr>
              <a:t>Andrea Bellani, Alessandro Capellino</a:t>
            </a:r>
          </a:p>
        </p:txBody>
      </p:sp>
      <p:sp>
        <p:nvSpPr>
          <p:cNvPr id="6" name="CasellaDiTesto 5"/>
          <p:cNvSpPr txBox="1"/>
          <p:nvPr/>
        </p:nvSpPr>
        <p:spPr>
          <a:xfrm>
            <a:off x="0" y="3484045"/>
            <a:ext cx="12192000" cy="461665"/>
          </a:xfrm>
          <a:prstGeom prst="rect">
            <a:avLst/>
          </a:prstGeom>
          <a:noFill/>
        </p:spPr>
        <p:txBody>
          <a:bodyPr wrap="square" rtlCol="0">
            <a:spAutoFit/>
          </a:bodyPr>
          <a:lstStyle/>
          <a:p>
            <a:pPr algn="ctr"/>
            <a:r>
              <a:rPr lang="it-IT" sz="2400" dirty="0">
                <a:solidFill>
                  <a:prstClr val="white"/>
                </a:solidFill>
                <a:latin typeface="Bookman Old Style" panose="02050604050505020204" pitchFamily="18" charset="0"/>
              </a:rPr>
              <a:t>RASD/DD project</a:t>
            </a:r>
          </a:p>
        </p:txBody>
      </p:sp>
      <p:cxnSp>
        <p:nvCxnSpPr>
          <p:cNvPr id="8" name="Connettore 1 7"/>
          <p:cNvCxnSpPr/>
          <p:nvPr/>
        </p:nvCxnSpPr>
        <p:spPr>
          <a:xfrm>
            <a:off x="4620000" y="4198513"/>
            <a:ext cx="295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154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6" presetClass="entr" presetSubtype="37"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06A1C6D-9EBC-D8A2-7861-53D8A2A761A0}"/>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4C9E95A-601A-1605-10BC-AE5B8028A626}"/>
              </a:ext>
            </a:extLst>
          </p:cNvPr>
          <p:cNvSpPr txBox="1"/>
          <p:nvPr/>
        </p:nvSpPr>
        <p:spPr>
          <a:xfrm>
            <a:off x="1053840" y="852603"/>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F06AC25A-6562-DFC9-51D0-3C2F3AC19A63}"/>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schermata, software, Icona del computer&#10;&#10;Descrizione generata automaticamente">
            <a:extLst>
              <a:ext uri="{FF2B5EF4-FFF2-40B4-BE49-F238E27FC236}">
                <a16:creationId xmlns:a16="http://schemas.microsoft.com/office/drawing/2014/main" id="{61949E9F-1194-D5B0-1121-D2174D0022A7}"/>
              </a:ext>
            </a:extLst>
          </p:cNvPr>
          <p:cNvPicPr>
            <a:picLocks noChangeAspect="1"/>
          </p:cNvPicPr>
          <p:nvPr/>
        </p:nvPicPr>
        <p:blipFill>
          <a:blip r:embed="rId4" cstate="print">
            <a:extLst>
              <a:ext uri="{28A0092B-C50C-407E-A947-70E740481C1C}">
                <a14:useLocalDpi xmlns:a14="http://schemas.microsoft.com/office/drawing/2010/main" val="0"/>
              </a:ext>
            </a:extLst>
          </a:blip>
          <a:srcRect r="1447"/>
          <a:stretch/>
        </p:blipFill>
        <p:spPr>
          <a:xfrm>
            <a:off x="2405187" y="2085781"/>
            <a:ext cx="7381625" cy="4274660"/>
          </a:xfrm>
          <a:prstGeom prst="rect">
            <a:avLst/>
          </a:prstGeom>
          <a:ln>
            <a:noFill/>
          </a:ln>
          <a:effectLst>
            <a:outerShdw blurRad="292100" dist="139700" dir="2700000" algn="tl" rotWithShape="0">
              <a:schemeClr val="bg1">
                <a:alpha val="65000"/>
              </a:schemeClr>
            </a:outerShdw>
          </a:effectLst>
        </p:spPr>
      </p:pic>
      <p:pic>
        <p:nvPicPr>
          <p:cNvPr id="6" name="Immagine 5" descr="Immagine che contiene testo, schermata, software, Icona del computer&#10;&#10;Descrizione generata automaticamente">
            <a:extLst>
              <a:ext uri="{FF2B5EF4-FFF2-40B4-BE49-F238E27FC236}">
                <a16:creationId xmlns:a16="http://schemas.microsoft.com/office/drawing/2014/main" id="{2B30EEEB-03A2-2006-F86A-3A55D449CA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8031" y="1960524"/>
            <a:ext cx="8055935" cy="4525173"/>
          </a:xfrm>
          <a:prstGeom prst="rect">
            <a:avLst/>
          </a:prstGeom>
        </p:spPr>
      </p:pic>
    </p:spTree>
    <p:extLst>
      <p:ext uri="{BB962C8B-B14F-4D97-AF65-F5344CB8AC3E}">
        <p14:creationId xmlns:p14="http://schemas.microsoft.com/office/powerpoint/2010/main" val="47685430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400"/>
                            </p:stCondLst>
                            <p:childTnLst>
                              <p:par>
                                <p:cTn id="14" presetID="14"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2"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53" presetClass="entr" presetSubtype="52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fltVal val="0.5"/>
                                          </p:val>
                                        </p:tav>
                                        <p:tav tm="100000">
                                          <p:val>
                                            <p:strVal val="#ppt_x"/>
                                          </p:val>
                                        </p:tav>
                                      </p:tavLst>
                                    </p:anim>
                                    <p:anim calcmode="lin" valueType="num">
                                      <p:cBhvr>
                                        <p:cTn id="30" dur="10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645AFA54-FCA7-6372-E36E-D048A6A64251}"/>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C36712DF-A9C7-6A47-080A-48EE3A217959}"/>
              </a:ext>
            </a:extLst>
          </p:cNvPr>
          <p:cNvSpPr txBox="1"/>
          <p:nvPr/>
        </p:nvSpPr>
        <p:spPr>
          <a:xfrm>
            <a:off x="1026408" y="367971"/>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5DC6B912-A605-99F9-5E4B-4BC7E35DB690}"/>
              </a:ext>
            </a:extLst>
          </p:cNvPr>
          <p:cNvCxnSpPr>
            <a:cxnSpLocks/>
          </p:cNvCxnSpPr>
          <p:nvPr/>
        </p:nvCxnSpPr>
        <p:spPr>
          <a:xfrm>
            <a:off x="969642" y="1235857"/>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05CAA33-7212-FDCF-57EA-AB3BFBE515D2}"/>
              </a:ext>
            </a:extLst>
          </p:cNvPr>
          <p:cNvSpPr txBox="1"/>
          <p:nvPr/>
        </p:nvSpPr>
        <p:spPr>
          <a:xfrm>
            <a:off x="856488" y="1850876"/>
            <a:ext cx="10826496" cy="3970318"/>
          </a:xfrm>
          <a:prstGeom prst="rect">
            <a:avLst/>
          </a:prstGeom>
          <a:noFill/>
        </p:spPr>
        <p:txBody>
          <a:bodyPr wrap="square" rtlCol="0">
            <a:spAutoFit/>
          </a:bodyPr>
          <a:lstStyle/>
          <a:p>
            <a:pPr algn="just"/>
            <a:r>
              <a:rPr lang="en-US" b="1" dirty="0">
                <a:solidFill>
                  <a:schemeClr val="bg1"/>
                </a:solidFill>
                <a:latin typeface="Amasis MT Pro Light" panose="020F0502020204030204" pitchFamily="18" charset="0"/>
              </a:rPr>
              <a:t>[R20101] when the deadline for an internship advice is expired, the system allows the company to set up the selection process by specifying for each step, the relative questionnaire (with metrics for each question) and the date in which provide it to a student (dates may differ between different students)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[R20202] the system allows companies insert students answers into the system</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[R20203] the system automatically calculates the scores of questionnaire closed answers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[R20204] the system allows companies to manually insert scores for questionnaire open answers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[R20205] the system allows companies to visualize and compare selections scores</a:t>
            </a:r>
          </a:p>
          <a:p>
            <a:pPr algn="just"/>
            <a:endParaRPr lang="en-US" b="1" dirty="0">
              <a:solidFill>
                <a:schemeClr val="bg1"/>
              </a:solidFill>
              <a:latin typeface="Amasis MT Pro Light" panose="020F0502020204030204" pitchFamily="18" charset="0"/>
            </a:endParaRPr>
          </a:p>
          <a:p>
            <a:pPr algn="just"/>
            <a:r>
              <a:rPr lang="en-US" b="1" dirty="0">
                <a:solidFill>
                  <a:schemeClr val="bg1"/>
                </a:solidFill>
                <a:latin typeface="Amasis MT Pro Light" panose="020F0502020204030204" pitchFamily="18" charset="0"/>
              </a:rPr>
              <a:t>[R20206] in any selection phase, the system allows companies to discard a student currently involved in the selection process (discarded students are removed by the selection process) </a:t>
            </a:r>
            <a:r>
              <a:rPr lang="en-US" b="1" dirty="0">
                <a:solidFill>
                  <a:srgbClr val="FF0000"/>
                </a:solidFill>
                <a:latin typeface="Amasis MT Pro Light" panose="020F0502020204030204" pitchFamily="18" charset="0"/>
              </a:rPr>
              <a:t>ANALOGUE FOR ACCEPTANCE</a:t>
            </a:r>
          </a:p>
        </p:txBody>
      </p:sp>
    </p:spTree>
    <p:extLst>
      <p:ext uri="{BB962C8B-B14F-4D97-AF65-F5344CB8AC3E}">
        <p14:creationId xmlns:p14="http://schemas.microsoft.com/office/powerpoint/2010/main" val="99410970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4" fill="hold" grpId="0" nodeType="withEffect">
                                  <p:stCondLst>
                                    <p:cond delay="1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726A2F89-0A2A-B2F9-1FE3-3DA71EED0809}"/>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B743856A-0DD6-A0E4-4E0D-C846908207E3}"/>
              </a:ext>
            </a:extLst>
          </p:cNvPr>
          <p:cNvSpPr txBox="1"/>
          <p:nvPr/>
        </p:nvSpPr>
        <p:spPr>
          <a:xfrm>
            <a:off x="1026408" y="367971"/>
            <a:ext cx="950429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Selection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process</a:t>
            </a:r>
            <a:r>
              <a:rPr lang="it-IT" sz="4000" dirty="0">
                <a:solidFill>
                  <a:prstClr val="white"/>
                </a:solidFill>
                <a:latin typeface="Arial Black" panose="020B0A04020102020204" pitchFamily="34" charset="0"/>
              </a:rPr>
              <a:t> management</a:t>
            </a:r>
          </a:p>
        </p:txBody>
      </p:sp>
      <p:cxnSp>
        <p:nvCxnSpPr>
          <p:cNvPr id="8" name="Connettore 1 7">
            <a:extLst>
              <a:ext uri="{FF2B5EF4-FFF2-40B4-BE49-F238E27FC236}">
                <a16:creationId xmlns:a16="http://schemas.microsoft.com/office/drawing/2014/main" id="{30E098CB-56C5-E79C-20E0-E14206AB460D}"/>
              </a:ext>
            </a:extLst>
          </p:cNvPr>
          <p:cNvCxnSpPr>
            <a:cxnSpLocks/>
          </p:cNvCxnSpPr>
          <p:nvPr/>
        </p:nvCxnSpPr>
        <p:spPr>
          <a:xfrm>
            <a:off x="969642" y="1235857"/>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5C9C91CC-E05E-BEC3-A84C-232A3D52F06D}"/>
              </a:ext>
            </a:extLst>
          </p:cNvPr>
          <p:cNvPicPr>
            <a:picLocks noChangeAspect="1"/>
          </p:cNvPicPr>
          <p:nvPr/>
        </p:nvPicPr>
        <p:blipFill>
          <a:blip r:embed="rId4"/>
          <a:stretch>
            <a:fillRect/>
          </a:stretch>
        </p:blipFill>
        <p:spPr>
          <a:xfrm>
            <a:off x="2936042" y="1395857"/>
            <a:ext cx="5686750" cy="5236016"/>
          </a:xfrm>
          <a:prstGeom prst="rect">
            <a:avLst/>
          </a:prstGeom>
        </p:spPr>
      </p:pic>
    </p:spTree>
    <p:extLst>
      <p:ext uri="{BB962C8B-B14F-4D97-AF65-F5344CB8AC3E}">
        <p14:creationId xmlns:p14="http://schemas.microsoft.com/office/powerpoint/2010/main" val="3378804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90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nodeType="withEffect">
                                  <p:stCondLst>
                                    <p:cond delay="9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9A96517-781C-E182-9BF8-7A2CED9F8AC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A71E0E9A-3A6E-97D8-1382-D0852D7826E0}"/>
              </a:ext>
            </a:extLst>
          </p:cNvPr>
          <p:cNvSpPr txBox="1"/>
          <p:nvPr/>
        </p:nvSpPr>
        <p:spPr>
          <a:xfrm>
            <a:off x="1053840" y="852603"/>
            <a:ext cx="9504290"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Feedbacks</a:t>
            </a:r>
          </a:p>
        </p:txBody>
      </p:sp>
      <p:cxnSp>
        <p:nvCxnSpPr>
          <p:cNvPr id="8" name="Connettore 1 7">
            <a:extLst>
              <a:ext uri="{FF2B5EF4-FFF2-40B4-BE49-F238E27FC236}">
                <a16:creationId xmlns:a16="http://schemas.microsoft.com/office/drawing/2014/main" id="{FEE01BA4-8D4E-4FE6-0933-3D4D7C9A87F0}"/>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62C1E142-C89F-7243-6050-11C6A245C9A5}"/>
              </a:ext>
            </a:extLst>
          </p:cNvPr>
          <p:cNvSpPr txBox="1"/>
          <p:nvPr/>
        </p:nvSpPr>
        <p:spPr>
          <a:xfrm>
            <a:off x="6016752" y="2244068"/>
            <a:ext cx="4839846" cy="3693319"/>
          </a:xfrm>
          <a:prstGeom prst="rect">
            <a:avLst/>
          </a:prstGeom>
          <a:noFill/>
        </p:spPr>
        <p:txBody>
          <a:bodyPr wrap="square" rtlCol="0">
            <a:spAutoFit/>
          </a:bodyPr>
          <a:lstStyle/>
          <a:p>
            <a:pPr algn="just"/>
            <a:r>
              <a:rPr lang="en-US" b="1" dirty="0">
                <a:solidFill>
                  <a:schemeClr val="bg1"/>
                </a:solidFill>
              </a:rPr>
              <a:t>[R11102] when a company ends a selection process, the system provides to it a non-compulsory questionnaire regarding its experience (in the context of that selection process)</a:t>
            </a:r>
          </a:p>
          <a:p>
            <a:pPr algn="just"/>
            <a:endParaRPr lang="en-US" b="1" dirty="0">
              <a:solidFill>
                <a:schemeClr val="bg1"/>
              </a:solidFill>
            </a:endParaRPr>
          </a:p>
          <a:p>
            <a:pPr algn="just"/>
            <a:r>
              <a:rPr lang="en-US" b="1" dirty="0">
                <a:solidFill>
                  <a:schemeClr val="bg1"/>
                </a:solidFill>
              </a:rPr>
              <a:t>[R11201] when a student concludes an internship, the system provides to him/her a non-compulsory questionnaire regarding him/her experience (in the context of that internship) and in the meantime it provides to the internship company an analogue questionnaire also non-compulsory</a:t>
            </a:r>
            <a:endParaRPr lang="en-US" b="1" dirty="0">
              <a:solidFill>
                <a:schemeClr val="bg1"/>
              </a:solidFill>
              <a:latin typeface="Amasis MT Pro Light" panose="020F0502020204030204" pitchFamily="18" charset="0"/>
            </a:endParaRPr>
          </a:p>
        </p:txBody>
      </p:sp>
      <p:pic>
        <p:nvPicPr>
          <p:cNvPr id="3" name="Immagine 2" descr="Immagine che contiene testo, schermata, software, Pagina Web&#10;&#10;Descrizione generata automaticamente">
            <a:extLst>
              <a:ext uri="{FF2B5EF4-FFF2-40B4-BE49-F238E27FC236}">
                <a16:creationId xmlns:a16="http://schemas.microsoft.com/office/drawing/2014/main" id="{468BC286-CF64-1E32-EE4B-03C580CA2701}"/>
              </a:ext>
            </a:extLst>
          </p:cNvPr>
          <p:cNvPicPr>
            <a:picLocks noChangeAspect="1"/>
          </p:cNvPicPr>
          <p:nvPr/>
        </p:nvPicPr>
        <p:blipFill>
          <a:blip r:embed="rId4" cstate="print">
            <a:extLst>
              <a:ext uri="{28A0092B-C50C-407E-A947-70E740481C1C}">
                <a14:useLocalDpi xmlns:a14="http://schemas.microsoft.com/office/drawing/2010/main" val="0"/>
              </a:ext>
            </a:extLst>
          </a:blip>
          <a:srcRect b="53078"/>
          <a:stretch/>
        </p:blipFill>
        <p:spPr>
          <a:xfrm>
            <a:off x="568136" y="2244068"/>
            <a:ext cx="4576515" cy="2511761"/>
          </a:xfrm>
          <a:prstGeom prst="rect">
            <a:avLst/>
          </a:prstGeom>
        </p:spPr>
      </p:pic>
      <p:pic>
        <p:nvPicPr>
          <p:cNvPr id="6" name="Immagine 5" descr="Immagine che contiene testo, schermata, software, Pagina Web&#10;&#10;Descrizione generata automaticamente">
            <a:extLst>
              <a:ext uri="{FF2B5EF4-FFF2-40B4-BE49-F238E27FC236}">
                <a16:creationId xmlns:a16="http://schemas.microsoft.com/office/drawing/2014/main" id="{C9D9E357-78DE-901D-3FD1-CF535AAF5AD4}"/>
              </a:ext>
            </a:extLst>
          </p:cNvPr>
          <p:cNvPicPr>
            <a:picLocks noChangeAspect="1"/>
          </p:cNvPicPr>
          <p:nvPr/>
        </p:nvPicPr>
        <p:blipFill>
          <a:blip r:embed="rId5" cstate="print">
            <a:extLst>
              <a:ext uri="{28A0092B-C50C-407E-A947-70E740481C1C}">
                <a14:useLocalDpi xmlns:a14="http://schemas.microsoft.com/office/drawing/2010/main" val="0"/>
              </a:ext>
            </a:extLst>
          </a:blip>
          <a:srcRect l="31212" t="59167" b="928"/>
          <a:stretch/>
        </p:blipFill>
        <p:spPr>
          <a:xfrm>
            <a:off x="1985700" y="2603534"/>
            <a:ext cx="3171939" cy="2152289"/>
          </a:xfrm>
          <a:prstGeom prst="rect">
            <a:avLst/>
          </a:prstGeom>
        </p:spPr>
      </p:pic>
      <p:pic>
        <p:nvPicPr>
          <p:cNvPr id="7" name="Immagine 6" descr="Immagine che contiene testo, schermata, software, Carattere&#10;&#10;Descrizione generata automaticamente">
            <a:extLst>
              <a:ext uri="{FF2B5EF4-FFF2-40B4-BE49-F238E27FC236}">
                <a16:creationId xmlns:a16="http://schemas.microsoft.com/office/drawing/2014/main" id="{AEE8325C-DCA8-FA42-38C3-F1A6CBFDE5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5402" y="3961774"/>
            <a:ext cx="4107086" cy="2307029"/>
          </a:xfrm>
          <a:prstGeom prst="rect">
            <a:avLst/>
          </a:prstGeom>
        </p:spPr>
      </p:pic>
    </p:spTree>
    <p:extLst>
      <p:ext uri="{BB962C8B-B14F-4D97-AF65-F5344CB8AC3E}">
        <p14:creationId xmlns:p14="http://schemas.microsoft.com/office/powerpoint/2010/main" val="42148517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16" presetClass="entr" presetSubtype="42" fill="hold" grpId="0" nodeType="withEffect">
                                  <p:stCondLst>
                                    <p:cond delay="70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par>
                          <p:cTn id="16" fill="hold">
                            <p:stCondLst>
                              <p:cond delay="12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out)">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anim calcmode="lin" valueType="num">
                                      <p:cBhvr>
                                        <p:cTn id="34" dur="500" fill="hold"/>
                                        <p:tgtEl>
                                          <p:spTgt spid="7"/>
                                        </p:tgtEl>
                                        <p:attrNameLst>
                                          <p:attrName>ppt_x</p:attrName>
                                        </p:attrNameLst>
                                      </p:cBhvr>
                                      <p:tavLst>
                                        <p:tav tm="0">
                                          <p:val>
                                            <p:fltVal val="0.5"/>
                                          </p:val>
                                        </p:tav>
                                        <p:tav tm="100000">
                                          <p:val>
                                            <p:strVal val="#ppt_x"/>
                                          </p:val>
                                        </p:tav>
                                      </p:tavLst>
                                    </p:anim>
                                    <p:anim calcmode="lin" valueType="num">
                                      <p:cBhvr>
                                        <p:cTn id="35"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5087D163-6935-01FD-D67F-EA698B40DFA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E139C187-1A98-C3DA-9682-ABF248472555}"/>
              </a:ext>
            </a:extLst>
          </p:cNvPr>
          <p:cNvSpPr txBox="1"/>
          <p:nvPr/>
        </p:nvSpPr>
        <p:spPr>
          <a:xfrm>
            <a:off x="1053840" y="852603"/>
            <a:ext cx="8769096"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Our</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modeling</a:t>
            </a:r>
            <a:r>
              <a:rPr lang="it-IT" sz="4000" dirty="0">
                <a:solidFill>
                  <a:prstClr val="white"/>
                </a:solidFill>
                <a:latin typeface="Arial Black" panose="020B0A04020102020204" pitchFamily="34" charset="0"/>
              </a:rPr>
              <a:t> with </a:t>
            </a:r>
            <a:r>
              <a:rPr lang="it-IT" sz="4000" dirty="0" err="1">
                <a:solidFill>
                  <a:prstClr val="white"/>
                </a:solidFill>
                <a:latin typeface="Arial Black" panose="020B0A04020102020204" pitchFamily="34" charset="0"/>
              </a:rPr>
              <a:t>Alloy</a:t>
            </a:r>
            <a:r>
              <a:rPr lang="it-IT" sz="4000" dirty="0">
                <a:solidFill>
                  <a:prstClr val="white"/>
                </a:solidFill>
                <a:latin typeface="Arial Black" panose="020B0A04020102020204" pitchFamily="34" charset="0"/>
              </a:rPr>
              <a:t> 6</a:t>
            </a:r>
          </a:p>
        </p:txBody>
      </p:sp>
      <p:cxnSp>
        <p:nvCxnSpPr>
          <p:cNvPr id="8" name="Connettore 1 7">
            <a:extLst>
              <a:ext uri="{FF2B5EF4-FFF2-40B4-BE49-F238E27FC236}">
                <a16:creationId xmlns:a16="http://schemas.microsoft.com/office/drawing/2014/main" id="{A68E260B-C6D2-F0F0-CA54-50FC8EF1179F}"/>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asellaDiTesto 2">
            <a:extLst>
              <a:ext uri="{FF2B5EF4-FFF2-40B4-BE49-F238E27FC236}">
                <a16:creationId xmlns:a16="http://schemas.microsoft.com/office/drawing/2014/main" id="{08BD8793-79DB-7107-D68D-24EA6183DCC0}"/>
              </a:ext>
            </a:extLst>
          </p:cNvPr>
          <p:cNvSpPr txBox="1"/>
          <p:nvPr/>
        </p:nvSpPr>
        <p:spPr>
          <a:xfrm>
            <a:off x="1053840" y="2286107"/>
            <a:ext cx="10197852" cy="1892826"/>
          </a:xfrm>
          <a:prstGeom prst="rect">
            <a:avLst/>
          </a:prstGeom>
          <a:noFill/>
        </p:spPr>
        <p:txBody>
          <a:bodyPr wrap="square" rtlCol="0">
            <a:spAutoFit/>
          </a:bodyPr>
          <a:lstStyle/>
          <a:p>
            <a:pPr algn="just"/>
            <a:r>
              <a:rPr lang="it-IT" sz="2800" b="1" u="sng" dirty="0" err="1">
                <a:solidFill>
                  <a:prstClr val="white"/>
                </a:solidFill>
                <a:latin typeface="Bookman Old Style" panose="02050604050505020204" pitchFamily="18" charset="0"/>
              </a:rPr>
              <a:t>What</a:t>
            </a:r>
            <a:r>
              <a:rPr lang="it-IT" sz="2800" b="1" u="sng" dirty="0">
                <a:solidFill>
                  <a:prstClr val="white"/>
                </a:solidFill>
                <a:latin typeface="Bookman Old Style" panose="02050604050505020204" pitchFamily="18" charset="0"/>
              </a:rPr>
              <a:t> </a:t>
            </a:r>
            <a:r>
              <a:rPr lang="it-IT" sz="2800" b="1" u="sng" dirty="0" err="1">
                <a:solidFill>
                  <a:prstClr val="white"/>
                </a:solidFill>
                <a:latin typeface="Bookman Old Style" panose="02050604050505020204" pitchFamily="18" charset="0"/>
              </a:rPr>
              <a:t>we</a:t>
            </a:r>
            <a:r>
              <a:rPr lang="it-IT" sz="2800" b="1" u="sng" dirty="0">
                <a:solidFill>
                  <a:prstClr val="white"/>
                </a:solidFill>
                <a:latin typeface="Bookman Old Style" panose="02050604050505020204" pitchFamily="18" charset="0"/>
              </a:rPr>
              <a:t> </a:t>
            </a:r>
            <a:r>
              <a:rPr lang="it-IT" sz="2800" b="1" u="sng" dirty="0" err="1">
                <a:solidFill>
                  <a:prstClr val="white"/>
                </a:solidFill>
                <a:latin typeface="Bookman Old Style" panose="02050604050505020204" pitchFamily="18" charset="0"/>
              </a:rPr>
              <a:t>modeled</a:t>
            </a:r>
            <a:endParaRPr lang="it-IT" sz="2400" b="1" u="sng" dirty="0">
              <a:solidFill>
                <a:prstClr val="white"/>
              </a:solidFill>
              <a:latin typeface="Bookman Old Style" panose="02050604050505020204" pitchFamily="18" charset="0"/>
            </a:endParaRPr>
          </a:p>
          <a:p>
            <a:pPr algn="just"/>
            <a:endParaRPr lang="it-IT" sz="2400"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400" dirty="0">
                <a:solidFill>
                  <a:prstClr val="white"/>
                </a:solidFill>
                <a:latin typeface="Bookman Old Style" panose="02050604050505020204" pitchFamily="18" charset="0"/>
              </a:rPr>
              <a:t>applications and withdrawals </a:t>
            </a:r>
            <a:r>
              <a:rPr lang="en-US" sz="2400" b="1" dirty="0">
                <a:solidFill>
                  <a:prstClr val="white"/>
                </a:solidFill>
                <a:latin typeface="Bookman Old Style" panose="02050604050505020204" pitchFamily="18" charset="0"/>
              </a:rPr>
              <a:t>(temporal simulation)</a:t>
            </a:r>
          </a:p>
          <a:p>
            <a:pPr algn="just">
              <a:lnSpc>
                <a:spcPts val="2600"/>
              </a:lnSpc>
            </a:pPr>
            <a:endParaRPr lang="en-US" sz="2400" b="1"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400" dirty="0">
                <a:solidFill>
                  <a:prstClr val="white"/>
                </a:solidFill>
                <a:latin typeface="Bookman Old Style" panose="02050604050505020204" pitchFamily="18" charset="0"/>
              </a:rPr>
              <a:t>selection process</a:t>
            </a:r>
            <a:endParaRPr lang="it-IT" sz="24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667026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grpId="0" nodeType="withEffect">
                                  <p:stCondLst>
                                    <p:cond delay="11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118AEA6A-7BD3-F84B-AD80-0D59D25CA81B}"/>
            </a:ext>
          </a:extLst>
        </p:cNvPr>
        <p:cNvGrpSpPr/>
        <p:nvPr/>
      </p:nvGrpSpPr>
      <p:grpSpPr>
        <a:xfrm>
          <a:off x="0" y="0"/>
          <a:ext cx="0" cy="0"/>
          <a:chOff x="0" y="0"/>
          <a:chExt cx="0" cy="0"/>
        </a:xfrm>
      </p:grpSpPr>
      <p:pic>
        <p:nvPicPr>
          <p:cNvPr id="5" name="Immagine 4" descr="Immagine che contiene schermata, testo, diagramma&#10;&#10;Descrizione generata automaticamente">
            <a:extLst>
              <a:ext uri="{FF2B5EF4-FFF2-40B4-BE49-F238E27FC236}">
                <a16:creationId xmlns:a16="http://schemas.microsoft.com/office/drawing/2014/main" id="{4B22731E-E679-5CAF-EDBB-1FC22CE6537B}"/>
              </a:ext>
            </a:extLst>
          </p:cNvPr>
          <p:cNvPicPr>
            <a:picLocks noChangeAspect="1"/>
          </p:cNvPicPr>
          <p:nvPr/>
        </p:nvPicPr>
        <p:blipFill>
          <a:blip r:embed="rId4">
            <a:extLst>
              <a:ext uri="{28A0092B-C50C-407E-A947-70E740481C1C}">
                <a14:useLocalDpi xmlns:a14="http://schemas.microsoft.com/office/drawing/2010/main" val="0"/>
              </a:ext>
            </a:extLst>
          </a:blip>
          <a:srcRect l="70827" t="7773" r="333"/>
          <a:stretch/>
        </p:blipFill>
        <p:spPr>
          <a:xfrm>
            <a:off x="8812772" y="871870"/>
            <a:ext cx="2419350"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magine 6" descr="Immagine che contiene schermata, diagramma, testo&#10;&#10;Descrizione generata automaticamente">
            <a:extLst>
              <a:ext uri="{FF2B5EF4-FFF2-40B4-BE49-F238E27FC236}">
                <a16:creationId xmlns:a16="http://schemas.microsoft.com/office/drawing/2014/main" id="{C4B40979-414B-EADF-6C66-28C65BE60FB9}"/>
              </a:ext>
            </a:extLst>
          </p:cNvPr>
          <p:cNvPicPr>
            <a:picLocks noChangeAspect="1"/>
          </p:cNvPicPr>
          <p:nvPr/>
        </p:nvPicPr>
        <p:blipFill>
          <a:blip r:embed="rId5">
            <a:extLst>
              <a:ext uri="{28A0092B-C50C-407E-A947-70E740481C1C}">
                <a14:useLocalDpi xmlns:a14="http://schemas.microsoft.com/office/drawing/2010/main" val="0"/>
              </a:ext>
            </a:extLst>
          </a:blip>
          <a:srcRect t="8076" r="68294"/>
          <a:stretch/>
        </p:blipFill>
        <p:spPr>
          <a:xfrm>
            <a:off x="719466" y="871870"/>
            <a:ext cx="2659760"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magine 8" descr="Immagine che contiene schermata, diagramma, testo&#10;&#10;Descrizione generata automaticamente">
            <a:extLst>
              <a:ext uri="{FF2B5EF4-FFF2-40B4-BE49-F238E27FC236}">
                <a16:creationId xmlns:a16="http://schemas.microsoft.com/office/drawing/2014/main" id="{6C4FECBB-9C2B-4ED9-48CD-47C15B007677}"/>
              </a:ext>
            </a:extLst>
          </p:cNvPr>
          <p:cNvPicPr>
            <a:picLocks noChangeAspect="1"/>
          </p:cNvPicPr>
          <p:nvPr/>
        </p:nvPicPr>
        <p:blipFill>
          <a:blip r:embed="rId5">
            <a:extLst>
              <a:ext uri="{28A0092B-C50C-407E-A947-70E740481C1C}">
                <a14:useLocalDpi xmlns:a14="http://schemas.microsoft.com/office/drawing/2010/main" val="0"/>
              </a:ext>
            </a:extLst>
          </a:blip>
          <a:srcRect l="68293" t="8076" r="1"/>
          <a:stretch/>
        </p:blipFill>
        <p:spPr>
          <a:xfrm>
            <a:off x="4766119" y="871870"/>
            <a:ext cx="2659761" cy="5329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Freccia a gallone 9">
            <a:extLst>
              <a:ext uri="{FF2B5EF4-FFF2-40B4-BE49-F238E27FC236}">
                <a16:creationId xmlns:a16="http://schemas.microsoft.com/office/drawing/2014/main" id="{8609C53A-8DDB-FCD1-D0C4-0392014F65D3}"/>
              </a:ext>
            </a:extLst>
          </p:cNvPr>
          <p:cNvSpPr/>
          <p:nvPr/>
        </p:nvSpPr>
        <p:spPr>
          <a:xfrm>
            <a:off x="3780277" y="2929269"/>
            <a:ext cx="584790" cy="999461"/>
          </a:xfrm>
          <a:prstGeom prst="chevron">
            <a:avLst/>
          </a:prstGeom>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sp>
        <p:nvSpPr>
          <p:cNvPr id="11" name="Freccia a gallone 10">
            <a:extLst>
              <a:ext uri="{FF2B5EF4-FFF2-40B4-BE49-F238E27FC236}">
                <a16:creationId xmlns:a16="http://schemas.microsoft.com/office/drawing/2014/main" id="{2947B203-3786-0301-EC21-42C1062E1E4B}"/>
              </a:ext>
            </a:extLst>
          </p:cNvPr>
          <p:cNvSpPr/>
          <p:nvPr/>
        </p:nvSpPr>
        <p:spPr>
          <a:xfrm>
            <a:off x="7826931" y="2929268"/>
            <a:ext cx="584790" cy="999461"/>
          </a:xfrm>
          <a:prstGeom prst="chevron">
            <a:avLst/>
          </a:prstGeom>
          <a:ln w="38100">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362639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C1F2B205-92F3-EF11-075F-D9EACD615383}"/>
            </a:ext>
          </a:extLst>
        </p:cNvPr>
        <p:cNvGrpSpPr/>
        <p:nvPr/>
      </p:nvGrpSpPr>
      <p:grpSpPr>
        <a:xfrm>
          <a:off x="0" y="0"/>
          <a:ext cx="0" cy="0"/>
          <a:chOff x="0" y="0"/>
          <a:chExt cx="0" cy="0"/>
        </a:xfrm>
      </p:grpSpPr>
      <p:pic>
        <p:nvPicPr>
          <p:cNvPr id="3" name="Immagine 2" descr="Immagine che contiene testo, diagramma&#10;&#10;Descrizione generata automaticamente">
            <a:extLst>
              <a:ext uri="{FF2B5EF4-FFF2-40B4-BE49-F238E27FC236}">
                <a16:creationId xmlns:a16="http://schemas.microsoft.com/office/drawing/2014/main" id="{697A9513-54F5-AAF3-E2EC-9C95EFC74236}"/>
              </a:ext>
            </a:extLst>
          </p:cNvPr>
          <p:cNvPicPr>
            <a:picLocks noChangeAspect="1"/>
          </p:cNvPicPr>
          <p:nvPr/>
        </p:nvPicPr>
        <p:blipFill>
          <a:blip r:embed="rId4">
            <a:extLst>
              <a:ext uri="{28A0092B-C50C-407E-A947-70E740481C1C}">
                <a14:useLocalDpi xmlns:a14="http://schemas.microsoft.com/office/drawing/2010/main" val="0"/>
              </a:ext>
            </a:extLst>
          </a:blip>
          <a:srcRect t="-302" b="-1"/>
          <a:stretch/>
        </p:blipFill>
        <p:spPr>
          <a:xfrm>
            <a:off x="943035" y="438912"/>
            <a:ext cx="10305929" cy="5798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7084440"/>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3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A79F9F6-F472-1ECE-F357-1A6E08D4B89A}"/>
            </a:ext>
          </a:extLst>
        </p:cNvPr>
        <p:cNvGrpSpPr/>
        <p:nvPr/>
      </p:nvGrpSpPr>
      <p:grpSpPr>
        <a:xfrm>
          <a:off x="0" y="0"/>
          <a:ext cx="0" cy="0"/>
          <a:chOff x="0" y="0"/>
          <a:chExt cx="0" cy="0"/>
        </a:xfrm>
      </p:grpSpPr>
      <p:pic>
        <p:nvPicPr>
          <p:cNvPr id="4" name="Immagine 3" descr="Immagine che contiene diagramma, testo, Piano, mappa&#10;&#10;Descrizione generata automaticamente">
            <a:extLst>
              <a:ext uri="{FF2B5EF4-FFF2-40B4-BE49-F238E27FC236}">
                <a16:creationId xmlns:a16="http://schemas.microsoft.com/office/drawing/2014/main" id="{C34BB8CE-E716-2EDD-7E04-0EA967FC0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719" y="255181"/>
            <a:ext cx="5640561" cy="6176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17460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C2FF44FF-6023-882D-CC06-78EE6B9ECC0C}"/>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5A303A6A-C40F-3AFC-DF82-5F81A7C7E06C}"/>
              </a:ext>
            </a:extLst>
          </p:cNvPr>
          <p:cNvSpPr txBox="1"/>
          <p:nvPr/>
        </p:nvSpPr>
        <p:spPr>
          <a:xfrm>
            <a:off x="1711452" y="2498523"/>
            <a:ext cx="8769096" cy="1107996"/>
          </a:xfrm>
          <a:prstGeom prst="rect">
            <a:avLst/>
          </a:prstGeom>
          <a:noFill/>
        </p:spPr>
        <p:txBody>
          <a:bodyPr wrap="square" rtlCol="0">
            <a:spAutoFit/>
          </a:bodyPr>
          <a:lstStyle/>
          <a:p>
            <a:pPr algn="ctr"/>
            <a:r>
              <a:rPr lang="it-IT" sz="6600" dirty="0">
                <a:solidFill>
                  <a:prstClr val="white"/>
                </a:solidFill>
                <a:latin typeface="Amasis MT Pro Medium" panose="020F0502020204030204" pitchFamily="18" charset="0"/>
              </a:rPr>
              <a:t>DD</a:t>
            </a:r>
          </a:p>
        </p:txBody>
      </p:sp>
      <p:cxnSp>
        <p:nvCxnSpPr>
          <p:cNvPr id="2" name="Connettore 1 7">
            <a:extLst>
              <a:ext uri="{FF2B5EF4-FFF2-40B4-BE49-F238E27FC236}">
                <a16:creationId xmlns:a16="http://schemas.microsoft.com/office/drawing/2014/main" id="{63084D9F-E42A-039A-23CC-5CF6557E59D6}"/>
              </a:ext>
            </a:extLst>
          </p:cNvPr>
          <p:cNvCxnSpPr>
            <a:cxnSpLocks/>
          </p:cNvCxnSpPr>
          <p:nvPr/>
        </p:nvCxnSpPr>
        <p:spPr>
          <a:xfrm>
            <a:off x="2395728" y="3670527"/>
            <a:ext cx="76287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2A44108D-F40B-999C-5CF0-C9B07D0722DE}"/>
              </a:ext>
            </a:extLst>
          </p:cNvPr>
          <p:cNvSpPr txBox="1"/>
          <p:nvPr/>
        </p:nvSpPr>
        <p:spPr>
          <a:xfrm>
            <a:off x="997074" y="3852668"/>
            <a:ext cx="10197852" cy="400110"/>
          </a:xfrm>
          <a:prstGeom prst="rect">
            <a:avLst/>
          </a:prstGeom>
          <a:noFill/>
        </p:spPr>
        <p:txBody>
          <a:bodyPr wrap="square" rtlCol="0">
            <a:spAutoFit/>
          </a:bodyPr>
          <a:lstStyle/>
          <a:p>
            <a:pPr algn="ct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esign </a:t>
            </a: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ocument</a:t>
            </a:r>
            <a:endParaRPr lang="it-IT" sz="20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2469455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6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0885DFDD-E0CE-015A-10D2-6E4A7174AB18}"/>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4D22EB15-69D8-196E-F0DE-77B9E85E4FC5}"/>
              </a:ext>
            </a:extLst>
          </p:cNvPr>
          <p:cNvSpPr txBox="1"/>
          <p:nvPr/>
        </p:nvSpPr>
        <p:spPr>
          <a:xfrm>
            <a:off x="1026408" y="422835"/>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High-</a:t>
            </a:r>
            <a:r>
              <a:rPr lang="it-IT" sz="4000" dirty="0" err="1">
                <a:solidFill>
                  <a:prstClr val="white"/>
                </a:solidFill>
                <a:latin typeface="Arial Black" panose="020B0A04020102020204" pitchFamily="34" charset="0"/>
              </a:rPr>
              <a:t>level</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architecture</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816AF2EB-8E76-4458-C9F1-D6F34E991ED8}"/>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testo, diagramma, schermata, Piano&#10;&#10;Descrizione generata automaticamente">
            <a:extLst>
              <a:ext uri="{FF2B5EF4-FFF2-40B4-BE49-F238E27FC236}">
                <a16:creationId xmlns:a16="http://schemas.microsoft.com/office/drawing/2014/main" id="{339392A2-A2EE-3B61-36F7-D97513DCD7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9871" y="1731771"/>
            <a:ext cx="8492257" cy="4471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53451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68AC6759-BA5A-A93E-24E8-17B0285212A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945E37DF-FBFF-96C3-5E24-4CB6F0F93B56}"/>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Project information</a:t>
            </a:r>
          </a:p>
        </p:txBody>
      </p:sp>
      <p:sp>
        <p:nvSpPr>
          <p:cNvPr id="6" name="CasellaDiTesto 5">
            <a:extLst>
              <a:ext uri="{FF2B5EF4-FFF2-40B4-BE49-F238E27FC236}">
                <a16:creationId xmlns:a16="http://schemas.microsoft.com/office/drawing/2014/main" id="{B4CBEC89-8258-C666-05B4-CA3CF3F5540B}"/>
              </a:ext>
            </a:extLst>
          </p:cNvPr>
          <p:cNvSpPr txBox="1"/>
          <p:nvPr/>
        </p:nvSpPr>
        <p:spPr>
          <a:xfrm>
            <a:off x="1053840" y="2040490"/>
            <a:ext cx="7973568" cy="2985433"/>
          </a:xfrm>
          <a:prstGeom prst="rect">
            <a:avLst/>
          </a:prstGeom>
          <a:noFill/>
        </p:spPr>
        <p:txBody>
          <a:bodyPr wrap="square" rtlCol="0">
            <a:spAutoFit/>
          </a:bodyPr>
          <a:lstStyle/>
          <a:p>
            <a:pPr algn="just"/>
            <a:r>
              <a:rPr lang="it-IT" sz="2400" b="1" u="sng" dirty="0" err="1">
                <a:solidFill>
                  <a:prstClr val="white"/>
                </a:solidFill>
                <a:latin typeface="Bookman Old Style" panose="02050604050505020204" pitchFamily="18" charset="0"/>
              </a:rPr>
              <a:t>Members</a:t>
            </a:r>
            <a:endParaRPr lang="it-IT" sz="2400" b="1" u="sng" dirty="0">
              <a:solidFill>
                <a:prstClr val="white"/>
              </a:solidFill>
              <a:latin typeface="Bookman Old Style" panose="02050604050505020204" pitchFamily="18" charset="0"/>
            </a:endParaRPr>
          </a:p>
          <a:p>
            <a:pPr algn="just"/>
            <a:endParaRPr lang="it-IT" sz="24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it-IT" sz="2000" dirty="0">
                <a:solidFill>
                  <a:prstClr val="white"/>
                </a:solidFill>
                <a:latin typeface="Bookman Old Style" panose="02050604050505020204" pitchFamily="18" charset="0"/>
              </a:rPr>
              <a:t>Andrea Bellani:</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personal code: 10733192</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e-mail: </a:t>
            </a:r>
            <a:r>
              <a:rPr lang="it-IT" sz="2000" dirty="0">
                <a:solidFill>
                  <a:prstClr val="white"/>
                </a:solidFill>
                <a:latin typeface="Bookman Old Style" panose="02050604050505020204" pitchFamily="18" charset="0"/>
                <a:hlinkClick r:id="rId4"/>
              </a:rPr>
              <a:t>andrea1.bellani@mail.polimi.it</a:t>
            </a:r>
            <a:endParaRPr lang="it-IT" sz="2000" dirty="0">
              <a:solidFill>
                <a:prstClr val="white"/>
              </a:solidFill>
              <a:latin typeface="Bookman Old Style" panose="02050604050505020204" pitchFamily="18" charset="0"/>
            </a:endParaRPr>
          </a:p>
          <a:p>
            <a:pPr lvl="1" algn="just"/>
            <a:endParaRPr lang="it-IT" sz="20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it-IT" sz="2000" dirty="0">
                <a:solidFill>
                  <a:prstClr val="white"/>
                </a:solidFill>
                <a:latin typeface="Bookman Old Style" panose="02050604050505020204" pitchFamily="18" charset="0"/>
              </a:rPr>
              <a:t>Alessandro Capellino:</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personal code: 10744332</a:t>
            </a:r>
          </a:p>
          <a:p>
            <a:pPr marL="800100" lvl="1" indent="-342900" algn="just">
              <a:buFont typeface="Arial" panose="020B0604020202020204" pitchFamily="34" charset="0"/>
              <a:buChar char="•"/>
            </a:pPr>
            <a:r>
              <a:rPr lang="it-IT" sz="2000" dirty="0">
                <a:solidFill>
                  <a:prstClr val="white"/>
                </a:solidFill>
                <a:latin typeface="Bookman Old Style" panose="02050604050505020204" pitchFamily="18" charset="0"/>
              </a:rPr>
              <a:t>e-mail: </a:t>
            </a:r>
            <a:r>
              <a:rPr lang="it-IT" sz="2000" dirty="0">
                <a:solidFill>
                  <a:prstClr val="white"/>
                </a:solidFill>
                <a:latin typeface="Bookman Old Style" panose="02050604050505020204" pitchFamily="18" charset="0"/>
                <a:hlinkClick r:id="rId5"/>
              </a:rPr>
              <a:t>alessandro.capellino@mail.polimi.it</a:t>
            </a:r>
            <a:r>
              <a:rPr lang="it-IT" sz="2000" dirty="0">
                <a:solidFill>
                  <a:prstClr val="white"/>
                </a:solidFill>
                <a:latin typeface="Bookman Old Style" panose="02050604050505020204" pitchFamily="18" charset="0"/>
              </a:rPr>
              <a:t> </a:t>
            </a:r>
          </a:p>
        </p:txBody>
      </p:sp>
      <p:cxnSp>
        <p:nvCxnSpPr>
          <p:cNvPr id="8" name="Connettore 1 7">
            <a:extLst>
              <a:ext uri="{FF2B5EF4-FFF2-40B4-BE49-F238E27FC236}">
                <a16:creationId xmlns:a16="http://schemas.microsoft.com/office/drawing/2014/main" id="{C74E5A4E-5652-3963-3381-0CD82A96EBAF}"/>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C659778E-954F-84B7-8AE4-CDD98338790D}"/>
              </a:ext>
            </a:extLst>
          </p:cNvPr>
          <p:cNvSpPr txBox="1"/>
          <p:nvPr/>
        </p:nvSpPr>
        <p:spPr>
          <a:xfrm>
            <a:off x="1053840" y="5605287"/>
            <a:ext cx="10577328" cy="400110"/>
          </a:xfrm>
          <a:prstGeom prst="rect">
            <a:avLst/>
          </a:prstGeom>
          <a:noFill/>
        </p:spPr>
        <p:txBody>
          <a:bodyPr wrap="square" rtlCol="0">
            <a:spAutoFit/>
          </a:bodyPr>
          <a:lstStyle/>
          <a:p>
            <a:pPr algn="just"/>
            <a:r>
              <a:rPr lang="it-IT" sz="2000" b="1" u="sng" dirty="0">
                <a:solidFill>
                  <a:prstClr val="white"/>
                </a:solidFill>
                <a:latin typeface="Bookman Old Style" panose="02050604050505020204" pitchFamily="18" charset="0"/>
              </a:rPr>
              <a:t>Project repository URL:</a:t>
            </a:r>
            <a:r>
              <a:rPr lang="it-IT" sz="2000" b="1" dirty="0">
                <a:solidFill>
                  <a:prstClr val="white"/>
                </a:solidFill>
                <a:latin typeface="Bookman Old Style" panose="02050604050505020204" pitchFamily="18" charset="0"/>
              </a:rPr>
              <a:t>  </a:t>
            </a:r>
            <a:r>
              <a:rPr lang="it-IT" sz="2000" dirty="0">
                <a:solidFill>
                  <a:prstClr val="white"/>
                </a:solidFill>
                <a:latin typeface="Bookman Old Style" panose="02050604050505020204" pitchFamily="18" charset="0"/>
                <a:hlinkClick r:id="rId6"/>
              </a:rPr>
              <a:t>https://github.com/ImAndreaBellani/BellaniCapellino</a:t>
            </a:r>
            <a:r>
              <a:rPr lang="it-IT" sz="2000" dirty="0">
                <a:solidFill>
                  <a:prstClr val="white"/>
                </a:solidFill>
                <a:latin typeface="Bookman Old Style" panose="02050604050505020204" pitchFamily="18" charset="0"/>
              </a:rPr>
              <a:t> </a:t>
            </a:r>
          </a:p>
        </p:txBody>
      </p:sp>
    </p:spTree>
    <p:extLst>
      <p:ext uri="{BB962C8B-B14F-4D97-AF65-F5344CB8AC3E}">
        <p14:creationId xmlns:p14="http://schemas.microsoft.com/office/powerpoint/2010/main" val="22521650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par>
                                <p:cTn id="18" presetID="42" presetClass="entr" presetSubtype="0" fill="hold" grpId="0" nodeType="withEffect">
                                  <p:stCondLst>
                                    <p:cond delay="17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5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F8D1ACE5-B9C0-21B6-C934-C45C50629D3E}"/>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7428FE46-8F20-F298-8C2A-CC7C2A6EC369}"/>
              </a:ext>
            </a:extLst>
          </p:cNvPr>
          <p:cNvSpPr txBox="1"/>
          <p:nvPr/>
        </p:nvSpPr>
        <p:spPr>
          <a:xfrm>
            <a:off x="1026408" y="422835"/>
            <a:ext cx="8769096" cy="523220"/>
          </a:xfrm>
          <a:prstGeom prst="rect">
            <a:avLst/>
          </a:prstGeom>
          <a:noFill/>
        </p:spPr>
        <p:txBody>
          <a:bodyPr wrap="square" rtlCol="0">
            <a:spAutoFit/>
          </a:bodyPr>
          <a:lstStyle/>
          <a:p>
            <a:r>
              <a:rPr lang="it-IT" sz="2800" dirty="0">
                <a:solidFill>
                  <a:prstClr val="white"/>
                </a:solidFill>
                <a:latin typeface="Arial Black" panose="020B0A04020102020204" pitchFamily="34" charset="0"/>
              </a:rPr>
              <a:t>Component </a:t>
            </a:r>
            <a:r>
              <a:rPr lang="it-IT" sz="2800" dirty="0" err="1">
                <a:solidFill>
                  <a:prstClr val="white"/>
                </a:solidFill>
                <a:latin typeface="Arial Black" panose="020B0A04020102020204" pitchFamily="34" charset="0"/>
              </a:rPr>
              <a:t>diagram</a:t>
            </a:r>
            <a:r>
              <a:rPr lang="it-IT" sz="2800" dirty="0">
                <a:solidFill>
                  <a:prstClr val="white"/>
                </a:solidFill>
                <a:latin typeface="Arial Black" panose="020B0A04020102020204" pitchFamily="34" charset="0"/>
              </a:rPr>
              <a:t> (macro-</a:t>
            </a:r>
            <a:r>
              <a:rPr lang="it-IT" sz="2800" dirty="0" err="1">
                <a:solidFill>
                  <a:prstClr val="white"/>
                </a:solidFill>
                <a:latin typeface="Arial Black" panose="020B0A04020102020204" pitchFamily="34" charset="0"/>
              </a:rPr>
              <a:t>components</a:t>
            </a:r>
            <a:r>
              <a:rPr lang="it-IT" sz="2800" dirty="0">
                <a:solidFill>
                  <a:prstClr val="white"/>
                </a:solidFill>
                <a:latin typeface="Arial Black" panose="020B0A04020102020204" pitchFamily="34" charset="0"/>
              </a:rPr>
              <a:t>)</a:t>
            </a:r>
          </a:p>
        </p:txBody>
      </p:sp>
      <p:cxnSp>
        <p:nvCxnSpPr>
          <p:cNvPr id="8" name="Connettore 1 7">
            <a:extLst>
              <a:ext uri="{FF2B5EF4-FFF2-40B4-BE49-F238E27FC236}">
                <a16:creationId xmlns:a16="http://schemas.microsoft.com/office/drawing/2014/main" id="{31BFAD7D-079F-FB55-97E7-73FBB1C94E3C}"/>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2C581D1F-C0B0-2FAF-C8E4-52D7027A04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70000"/>
                    </a14:imgEffect>
                  </a14:imgLayer>
                </a14:imgProps>
              </a:ext>
            </a:extLst>
          </a:blip>
          <a:stretch>
            <a:fillRect/>
          </a:stretch>
        </p:blipFill>
        <p:spPr>
          <a:xfrm>
            <a:off x="621613" y="1635388"/>
            <a:ext cx="10893910" cy="4620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64167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7" presetClass="entr" presetSubtype="0" fill="hold" nodeType="withEffect">
                                  <p:stCondLst>
                                    <p:cond delay="7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900"/>
                                        <p:tgtEl>
                                          <p:spTgt spid="3"/>
                                        </p:tgtEl>
                                      </p:cBhvr>
                                    </p:animEffect>
                                    <p:anim calcmode="lin" valueType="num">
                                      <p:cBhvr>
                                        <p:cTn id="16" dur="900" fill="hold"/>
                                        <p:tgtEl>
                                          <p:spTgt spid="3"/>
                                        </p:tgtEl>
                                        <p:attrNameLst>
                                          <p:attrName>ppt_x</p:attrName>
                                        </p:attrNameLst>
                                      </p:cBhvr>
                                      <p:tavLst>
                                        <p:tav tm="0">
                                          <p:val>
                                            <p:strVal val="#ppt_x"/>
                                          </p:val>
                                        </p:tav>
                                        <p:tav tm="100000">
                                          <p:val>
                                            <p:strVal val="#ppt_x"/>
                                          </p:val>
                                        </p:tav>
                                      </p:tavLst>
                                    </p:anim>
                                    <p:anim calcmode="lin" valueType="num">
                                      <p:cBhvr>
                                        <p:cTn id="17" dur="9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5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9C6EAB1C-8210-ED07-4E22-303517B22A40}"/>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D8DF3607-4D12-8F09-946D-9C915BFC4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86" y="1413947"/>
            <a:ext cx="5547887" cy="37740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magine 6">
            <a:extLst>
              <a:ext uri="{FF2B5EF4-FFF2-40B4-BE49-F238E27FC236}">
                <a16:creationId xmlns:a16="http://schemas.microsoft.com/office/drawing/2014/main" id="{8EC42CC0-61F6-CC1E-D4E1-C88FEF14A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514" y="729234"/>
            <a:ext cx="5867400" cy="257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magine 9">
            <a:extLst>
              <a:ext uri="{FF2B5EF4-FFF2-40B4-BE49-F238E27FC236}">
                <a16:creationId xmlns:a16="http://schemas.microsoft.com/office/drawing/2014/main" id="{08DD5E6D-EE53-C045-FFB6-0E3FF413B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7514" y="3557016"/>
            <a:ext cx="5914136" cy="2554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0129132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7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28FF02BD-A577-08E2-543A-BBEAC5CA4BA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062BEA4D-2886-6426-E4BA-3B591622C698}"/>
              </a:ext>
            </a:extLst>
          </p:cNvPr>
          <p:cNvSpPr txBox="1"/>
          <p:nvPr/>
        </p:nvSpPr>
        <p:spPr>
          <a:xfrm>
            <a:off x="1026408" y="422835"/>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Deployment </a:t>
            </a:r>
            <a:r>
              <a:rPr lang="it-IT" sz="4000" dirty="0" err="1">
                <a:solidFill>
                  <a:prstClr val="white"/>
                </a:solidFill>
                <a:latin typeface="Arial Black" panose="020B0A04020102020204" pitchFamily="34" charset="0"/>
              </a:rPr>
              <a:t>view</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2F4B587E-594F-AB3E-7EDA-19B5F37D2B86}"/>
              </a:ext>
            </a:extLst>
          </p:cNvPr>
          <p:cNvCxnSpPr>
            <a:cxnSpLocks/>
          </p:cNvCxnSpPr>
          <p:nvPr/>
        </p:nvCxnSpPr>
        <p:spPr>
          <a:xfrm>
            <a:off x="969642" y="1290721"/>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Immagine 4" descr="Immagine che contiene testo, diagramma, Piano, Disegno tecnico&#10;&#10;Descrizione generata automaticamente">
            <a:extLst>
              <a:ext uri="{FF2B5EF4-FFF2-40B4-BE49-F238E27FC236}">
                <a16:creationId xmlns:a16="http://schemas.microsoft.com/office/drawing/2014/main" id="{2EE9DEB3-31A0-CDB9-6498-320FFADB6CF6}"/>
              </a:ext>
            </a:extLst>
          </p:cNvPr>
          <p:cNvPicPr>
            <a:picLocks noChangeAspect="1"/>
          </p:cNvPicPr>
          <p:nvPr/>
        </p:nvPicPr>
        <p:blipFill>
          <a:blip r:embed="rId4">
            <a:extLst>
              <a:ext uri="{28A0092B-C50C-407E-A947-70E740481C1C}">
                <a14:useLocalDpi xmlns:a14="http://schemas.microsoft.com/office/drawing/2010/main" val="0"/>
              </a:ext>
            </a:extLst>
          </a:blip>
          <a:srcRect t="7697"/>
          <a:stretch/>
        </p:blipFill>
        <p:spPr>
          <a:xfrm>
            <a:off x="475570" y="1773935"/>
            <a:ext cx="11240859" cy="4242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 name="Connettore 2 2">
            <a:extLst>
              <a:ext uri="{FF2B5EF4-FFF2-40B4-BE49-F238E27FC236}">
                <a16:creationId xmlns:a16="http://schemas.microsoft.com/office/drawing/2014/main" id="{49697F66-B848-D78A-4C64-F58C6D38C966}"/>
              </a:ext>
            </a:extLst>
          </p:cNvPr>
          <p:cNvCxnSpPr>
            <a:cxnSpLocks/>
          </p:cNvCxnSpPr>
          <p:nvPr/>
        </p:nvCxnSpPr>
        <p:spPr>
          <a:xfrm flipV="1">
            <a:off x="3822192" y="4005071"/>
            <a:ext cx="301752"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4ED34D5-81EF-B9A5-020D-37BB5A46B4FC}"/>
              </a:ext>
            </a:extLst>
          </p:cNvPr>
          <p:cNvSpPr txBox="1"/>
          <p:nvPr/>
        </p:nvSpPr>
        <p:spPr>
          <a:xfrm>
            <a:off x="2523744" y="4005071"/>
            <a:ext cx="1801368" cy="646331"/>
          </a:xfrm>
          <a:prstGeom prst="rect">
            <a:avLst/>
          </a:prstGeom>
          <a:noFill/>
        </p:spPr>
        <p:txBody>
          <a:bodyPr wrap="square" rtlCol="0">
            <a:spAutoFit/>
          </a:bodyPr>
          <a:lstStyle/>
          <a:p>
            <a:pPr algn="ctr"/>
            <a:r>
              <a:rPr lang="it-IT" b="1" dirty="0">
                <a:solidFill>
                  <a:srgbClr val="FF0000"/>
                </a:solidFill>
                <a:effectLst>
                  <a:glow rad="228600">
                    <a:schemeClr val="accent4">
                      <a:satMod val="175000"/>
                      <a:alpha val="40000"/>
                    </a:schemeClr>
                  </a:glow>
                </a:effectLst>
              </a:rPr>
              <a:t>DDOS </a:t>
            </a:r>
            <a:r>
              <a:rPr lang="it-IT" b="1" dirty="0" err="1">
                <a:solidFill>
                  <a:srgbClr val="FF0000"/>
                </a:solidFill>
                <a:effectLst>
                  <a:glow rad="228600">
                    <a:schemeClr val="accent4">
                      <a:satMod val="175000"/>
                      <a:alpha val="40000"/>
                    </a:schemeClr>
                  </a:glow>
                </a:effectLst>
              </a:rPr>
              <a:t>prevention</a:t>
            </a:r>
            <a:endParaRPr lang="it-IT" b="1" dirty="0">
              <a:solidFill>
                <a:srgbClr val="FF0000"/>
              </a:solidFill>
              <a:effectLst>
                <a:glow rad="228600">
                  <a:schemeClr val="accent4">
                    <a:satMod val="175000"/>
                    <a:alpha val="40000"/>
                  </a:schemeClr>
                </a:glow>
              </a:effectLst>
            </a:endParaRPr>
          </a:p>
        </p:txBody>
      </p:sp>
      <p:sp>
        <p:nvSpPr>
          <p:cNvPr id="10" name="CasellaDiTesto 9">
            <a:extLst>
              <a:ext uri="{FF2B5EF4-FFF2-40B4-BE49-F238E27FC236}">
                <a16:creationId xmlns:a16="http://schemas.microsoft.com/office/drawing/2014/main" id="{2C139389-71EB-97B0-66EF-CCBB3F19E9FA}"/>
              </a:ext>
            </a:extLst>
          </p:cNvPr>
          <p:cNvSpPr txBox="1"/>
          <p:nvPr/>
        </p:nvSpPr>
        <p:spPr>
          <a:xfrm>
            <a:off x="5077968" y="2758440"/>
            <a:ext cx="2362200" cy="369332"/>
          </a:xfrm>
          <a:prstGeom prst="rect">
            <a:avLst/>
          </a:prstGeom>
          <a:noFill/>
        </p:spPr>
        <p:txBody>
          <a:bodyPr wrap="square" rtlCol="0">
            <a:spAutoFit/>
          </a:bodyPr>
          <a:lstStyle/>
          <a:p>
            <a:pPr algn="ctr"/>
            <a:r>
              <a:rPr lang="it-IT" b="1" dirty="0">
                <a:solidFill>
                  <a:srgbClr val="FF0000"/>
                </a:solidFill>
                <a:effectLst>
                  <a:glow rad="228600">
                    <a:schemeClr val="accent4">
                      <a:satMod val="175000"/>
                      <a:alpha val="40000"/>
                    </a:schemeClr>
                  </a:glow>
                </a:effectLst>
              </a:rPr>
              <a:t>HTTPS</a:t>
            </a:r>
          </a:p>
        </p:txBody>
      </p:sp>
      <p:pic>
        <p:nvPicPr>
          <p:cNvPr id="1026" name="Picture 2" descr="Firewall - Free technology icons">
            <a:extLst>
              <a:ext uri="{FF2B5EF4-FFF2-40B4-BE49-F238E27FC236}">
                <a16:creationId xmlns:a16="http://schemas.microsoft.com/office/drawing/2014/main" id="{541E225D-D7D4-F56F-E538-798FB98AF1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7952" y="2785872"/>
            <a:ext cx="496824" cy="496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Web Services - Wikipedia">
            <a:extLst>
              <a:ext uri="{FF2B5EF4-FFF2-40B4-BE49-F238E27FC236}">
                <a16:creationId xmlns:a16="http://schemas.microsoft.com/office/drawing/2014/main" id="{8750A1DE-E666-0233-6997-1944A45D09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10628" y="5195286"/>
            <a:ext cx="856866" cy="51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9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53" presetClass="entr" presetSubtype="528"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anim calcmode="lin" valueType="num">
                                      <p:cBhvr>
                                        <p:cTn id="18" dur="500" fill="hold"/>
                                        <p:tgtEl>
                                          <p:spTgt spid="5"/>
                                        </p:tgtEl>
                                        <p:attrNameLst>
                                          <p:attrName>ppt_x</p:attrName>
                                        </p:attrNameLst>
                                      </p:cBhvr>
                                      <p:tavLst>
                                        <p:tav tm="0">
                                          <p:val>
                                            <p:fltVal val="0.5"/>
                                          </p:val>
                                        </p:tav>
                                        <p:tav tm="100000">
                                          <p:val>
                                            <p:strVal val="#ppt_x"/>
                                          </p:val>
                                        </p:tav>
                                      </p:tavLst>
                                    </p:anim>
                                    <p:anim calcmode="lin" valueType="num">
                                      <p:cBhvr>
                                        <p:cTn id="19" dur="500" fill="hold"/>
                                        <p:tgtEl>
                                          <p:spTgt spid="5"/>
                                        </p:tgtEl>
                                        <p:attrNameLst>
                                          <p:attrName>ppt_y</p:attrName>
                                        </p:attrNameLst>
                                      </p:cBhvr>
                                      <p:tavLst>
                                        <p:tav tm="0">
                                          <p:val>
                                            <p:fltVal val="0.5"/>
                                          </p:val>
                                        </p:tav>
                                        <p:tav tm="100000">
                                          <p:val>
                                            <p:strVal val="#ppt_y"/>
                                          </p:val>
                                        </p:tav>
                                      </p:tavLst>
                                    </p:anim>
                                  </p:childTnLst>
                                </p:cTn>
                              </p:par>
                            </p:childTnLst>
                          </p:cTn>
                        </p:par>
                        <p:par>
                          <p:cTn id="20" fill="hold">
                            <p:stCondLst>
                              <p:cond delay="13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7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22" presetClass="entr" presetSubtype="4" fill="hold" nodeType="withEffect">
                                  <p:stCondLst>
                                    <p:cond delay="110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10" presetClass="entr" presetSubtype="0" fill="hold" nodeType="withEffect">
                                  <p:stCondLst>
                                    <p:cond delay="100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0000"/>
                    </a14:imgEffect>
                    <a14:imgEffect>
                      <a14:brightnessContrast bright="-2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B33CD937-AD69-544A-91B5-CCBB6261FDF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D8ADD858-D0F2-75E8-8272-C7991513C80A}"/>
              </a:ext>
            </a:extLst>
          </p:cNvPr>
          <p:cNvSpPr txBox="1"/>
          <p:nvPr/>
        </p:nvSpPr>
        <p:spPr>
          <a:xfrm>
            <a:off x="951195" y="263223"/>
            <a:ext cx="10796998" cy="707886"/>
          </a:xfrm>
          <a:prstGeom prst="rect">
            <a:avLst/>
          </a:prstGeom>
          <a:noFill/>
        </p:spPr>
        <p:txBody>
          <a:bodyPr wrap="square" rtlCol="0">
            <a:spAutoFit/>
          </a:bodyPr>
          <a:lstStyle/>
          <a:p>
            <a:r>
              <a:rPr lang="en-US" sz="4000" dirty="0">
                <a:solidFill>
                  <a:prstClr val="white"/>
                </a:solidFill>
                <a:latin typeface="Arial Black" panose="020B0A04020102020204" pitchFamily="34" charset="0"/>
              </a:rPr>
              <a:t>Integration Plan</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1DF918D6-AEB6-C287-B435-B266F4B271C5}"/>
              </a:ext>
            </a:extLst>
          </p:cNvPr>
          <p:cNvCxnSpPr>
            <a:cxnSpLocks/>
          </p:cNvCxnSpPr>
          <p:nvPr/>
        </p:nvCxnSpPr>
        <p:spPr>
          <a:xfrm>
            <a:off x="830422" y="1200858"/>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ttangolo con angoli arrotondati 1">
            <a:extLst>
              <a:ext uri="{FF2B5EF4-FFF2-40B4-BE49-F238E27FC236}">
                <a16:creationId xmlns:a16="http://schemas.microsoft.com/office/drawing/2014/main" id="{AA6A78F1-5DB4-B508-EDF1-84342429E134}"/>
              </a:ext>
            </a:extLst>
          </p:cNvPr>
          <p:cNvSpPr/>
          <p:nvPr/>
        </p:nvSpPr>
        <p:spPr>
          <a:xfrm>
            <a:off x="420624" y="1746101"/>
            <a:ext cx="1984248"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400" b="1" dirty="0">
                <a:solidFill>
                  <a:schemeClr val="bg1"/>
                </a:solidFill>
              </a:rPr>
              <a:t>Data Layer</a:t>
            </a:r>
          </a:p>
        </p:txBody>
      </p:sp>
      <p:sp>
        <p:nvSpPr>
          <p:cNvPr id="3" name="Rettangolo con angoli arrotondati 2">
            <a:extLst>
              <a:ext uri="{FF2B5EF4-FFF2-40B4-BE49-F238E27FC236}">
                <a16:creationId xmlns:a16="http://schemas.microsoft.com/office/drawing/2014/main" id="{5119C6A4-8893-7B2A-59DC-E24A29E477AC}"/>
              </a:ext>
            </a:extLst>
          </p:cNvPr>
          <p:cNvSpPr/>
          <p:nvPr/>
        </p:nvSpPr>
        <p:spPr>
          <a:xfrm>
            <a:off x="2546919" y="1736957"/>
            <a:ext cx="2370384"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a:solidFill>
                  <a:schemeClr val="bg1"/>
                </a:solidFill>
              </a:rPr>
              <a:t>Presentation Layer</a:t>
            </a:r>
          </a:p>
        </p:txBody>
      </p:sp>
      <p:sp>
        <p:nvSpPr>
          <p:cNvPr id="5" name="Rettangolo con angoli arrotondati 4">
            <a:extLst>
              <a:ext uri="{FF2B5EF4-FFF2-40B4-BE49-F238E27FC236}">
                <a16:creationId xmlns:a16="http://schemas.microsoft.com/office/drawing/2014/main" id="{A92EF061-A924-C613-9A86-BB244878A878}"/>
              </a:ext>
            </a:extLst>
          </p:cNvPr>
          <p:cNvSpPr/>
          <p:nvPr/>
        </p:nvSpPr>
        <p:spPr>
          <a:xfrm>
            <a:off x="1097294" y="3569418"/>
            <a:ext cx="2910580"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err="1">
                <a:solidFill>
                  <a:schemeClr val="bg1"/>
                </a:solidFill>
              </a:rPr>
              <a:t>AuthenticationManager</a:t>
            </a:r>
            <a:r>
              <a:rPr lang="it-IT" sz="2000" b="1" dirty="0">
                <a:solidFill>
                  <a:schemeClr val="bg1"/>
                </a:solidFill>
              </a:rPr>
              <a:t>, </a:t>
            </a:r>
            <a:r>
              <a:rPr lang="it-IT" sz="2000" b="1" dirty="0" err="1">
                <a:solidFill>
                  <a:schemeClr val="bg1"/>
                </a:solidFill>
              </a:rPr>
              <a:t>ProfileManager</a:t>
            </a:r>
            <a:endParaRPr lang="it-IT" sz="2000" b="1" dirty="0">
              <a:solidFill>
                <a:schemeClr val="bg1"/>
              </a:solidFill>
            </a:endParaRPr>
          </a:p>
        </p:txBody>
      </p:sp>
      <p:sp>
        <p:nvSpPr>
          <p:cNvPr id="6" name="Rettangolo con angoli arrotondati 5">
            <a:extLst>
              <a:ext uri="{FF2B5EF4-FFF2-40B4-BE49-F238E27FC236}">
                <a16:creationId xmlns:a16="http://schemas.microsoft.com/office/drawing/2014/main" id="{5390441D-A834-2A32-96C0-1E99FE4F9F11}"/>
              </a:ext>
            </a:extLst>
          </p:cNvPr>
          <p:cNvSpPr/>
          <p:nvPr/>
        </p:nvSpPr>
        <p:spPr>
          <a:xfrm>
            <a:off x="8184128" y="3569418"/>
            <a:ext cx="3470684"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b="1" dirty="0" err="1">
                <a:solidFill>
                  <a:schemeClr val="bg1"/>
                </a:solidFill>
              </a:rPr>
              <a:t>Recommendation</a:t>
            </a:r>
            <a:r>
              <a:rPr lang="it-IT" b="1" dirty="0">
                <a:solidFill>
                  <a:schemeClr val="bg1"/>
                </a:solidFill>
              </a:rPr>
              <a:t> system, Notification management system</a:t>
            </a:r>
          </a:p>
        </p:txBody>
      </p:sp>
      <p:sp>
        <p:nvSpPr>
          <p:cNvPr id="7" name="Rettangolo con angoli arrotondati 6">
            <a:extLst>
              <a:ext uri="{FF2B5EF4-FFF2-40B4-BE49-F238E27FC236}">
                <a16:creationId xmlns:a16="http://schemas.microsoft.com/office/drawing/2014/main" id="{189A3A6A-5925-46B2-B6BC-D4DE659F2A21}"/>
              </a:ext>
            </a:extLst>
          </p:cNvPr>
          <p:cNvSpPr/>
          <p:nvPr/>
        </p:nvSpPr>
        <p:spPr>
          <a:xfrm>
            <a:off x="8467659" y="5303520"/>
            <a:ext cx="2903621"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b="1" dirty="0" err="1">
                <a:solidFill>
                  <a:schemeClr val="bg1"/>
                </a:solidFill>
              </a:rPr>
              <a:t>Selection</a:t>
            </a:r>
            <a:r>
              <a:rPr lang="it-IT" sz="1600" b="1" dirty="0">
                <a:solidFill>
                  <a:schemeClr val="bg1"/>
                </a:solidFill>
              </a:rPr>
              <a:t> </a:t>
            </a:r>
            <a:r>
              <a:rPr lang="it-IT" sz="1600" b="1" dirty="0" err="1">
                <a:solidFill>
                  <a:schemeClr val="bg1"/>
                </a:solidFill>
              </a:rPr>
              <a:t>process</a:t>
            </a:r>
            <a:r>
              <a:rPr lang="it-IT" sz="1600" b="1" dirty="0">
                <a:solidFill>
                  <a:schemeClr val="bg1"/>
                </a:solidFill>
              </a:rPr>
              <a:t> management system</a:t>
            </a:r>
          </a:p>
        </p:txBody>
      </p:sp>
      <p:sp>
        <p:nvSpPr>
          <p:cNvPr id="9" name="Rettangolo con angoli arrotondati 8">
            <a:extLst>
              <a:ext uri="{FF2B5EF4-FFF2-40B4-BE49-F238E27FC236}">
                <a16:creationId xmlns:a16="http://schemas.microsoft.com/office/drawing/2014/main" id="{E4C184DE-7FF5-34FE-8A64-2D0D22CB91B4}"/>
              </a:ext>
            </a:extLst>
          </p:cNvPr>
          <p:cNvSpPr/>
          <p:nvPr/>
        </p:nvSpPr>
        <p:spPr>
          <a:xfrm>
            <a:off x="4757922" y="5300652"/>
            <a:ext cx="2903621"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2000" b="1" dirty="0" err="1">
                <a:solidFill>
                  <a:schemeClr val="bg1"/>
                </a:solidFill>
              </a:rPr>
              <a:t>FeedbackManager</a:t>
            </a:r>
            <a:r>
              <a:rPr lang="it-IT" sz="2000" b="1" dirty="0">
                <a:solidFill>
                  <a:schemeClr val="bg1"/>
                </a:solidFill>
              </a:rPr>
              <a:t>, </a:t>
            </a:r>
            <a:r>
              <a:rPr lang="it-IT" sz="2000" b="1" dirty="0" err="1">
                <a:solidFill>
                  <a:schemeClr val="bg1"/>
                </a:solidFill>
              </a:rPr>
              <a:t>InternshipManager</a:t>
            </a:r>
            <a:endParaRPr lang="it-IT" sz="2000" b="1" dirty="0">
              <a:solidFill>
                <a:schemeClr val="bg1"/>
              </a:solidFill>
            </a:endParaRPr>
          </a:p>
        </p:txBody>
      </p:sp>
      <p:cxnSp>
        <p:nvCxnSpPr>
          <p:cNvPr id="11" name="Connettore 2 10">
            <a:extLst>
              <a:ext uri="{FF2B5EF4-FFF2-40B4-BE49-F238E27FC236}">
                <a16:creationId xmlns:a16="http://schemas.microsoft.com/office/drawing/2014/main" id="{A9FFCE44-CD0F-1FFC-4337-4E544A71B092}"/>
              </a:ext>
            </a:extLst>
          </p:cNvPr>
          <p:cNvCxnSpPr>
            <a:cxnSpLocks/>
          </p:cNvCxnSpPr>
          <p:nvPr/>
        </p:nvCxnSpPr>
        <p:spPr>
          <a:xfrm>
            <a:off x="1412748" y="2733964"/>
            <a:ext cx="0" cy="83545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D787185C-7F44-A6A0-50ED-0A7F22D8DBF2}"/>
              </a:ext>
            </a:extLst>
          </p:cNvPr>
          <p:cNvCxnSpPr>
            <a:cxnSpLocks/>
          </p:cNvCxnSpPr>
          <p:nvPr/>
        </p:nvCxnSpPr>
        <p:spPr>
          <a:xfrm>
            <a:off x="3732111" y="2733964"/>
            <a:ext cx="0" cy="83545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2A50944-97E0-6024-82A6-DA29E4EF781B}"/>
              </a:ext>
            </a:extLst>
          </p:cNvPr>
          <p:cNvCxnSpPr>
            <a:cxnSpLocks/>
            <a:stCxn id="5" idx="3"/>
            <a:endCxn id="21" idx="1"/>
          </p:cNvCxnSpPr>
          <p:nvPr/>
        </p:nvCxnSpPr>
        <p:spPr>
          <a:xfrm>
            <a:off x="4007874" y="4062713"/>
            <a:ext cx="594654" cy="105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25052F65-A386-BC89-2FEE-624BC9DBFA69}"/>
              </a:ext>
            </a:extLst>
          </p:cNvPr>
          <p:cNvCxnSpPr>
            <a:cxnSpLocks/>
            <a:stCxn id="6" idx="2"/>
            <a:endCxn id="7" idx="0"/>
          </p:cNvCxnSpPr>
          <p:nvPr/>
        </p:nvCxnSpPr>
        <p:spPr>
          <a:xfrm>
            <a:off x="9919470" y="4556008"/>
            <a:ext cx="0" cy="74751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AE9E000-3053-FDBB-ED13-8516DD955B27}"/>
              </a:ext>
            </a:extLst>
          </p:cNvPr>
          <p:cNvCxnSpPr>
            <a:cxnSpLocks/>
            <a:stCxn id="7" idx="1"/>
            <a:endCxn id="9" idx="3"/>
          </p:cNvCxnSpPr>
          <p:nvPr/>
        </p:nvCxnSpPr>
        <p:spPr>
          <a:xfrm flipH="1" flipV="1">
            <a:off x="7661543" y="5793947"/>
            <a:ext cx="806116" cy="286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con angoli arrotondati 20">
            <a:extLst>
              <a:ext uri="{FF2B5EF4-FFF2-40B4-BE49-F238E27FC236}">
                <a16:creationId xmlns:a16="http://schemas.microsoft.com/office/drawing/2014/main" id="{B308002C-8E5A-4997-EFFF-51067366B913}"/>
              </a:ext>
            </a:extLst>
          </p:cNvPr>
          <p:cNvSpPr/>
          <p:nvPr/>
        </p:nvSpPr>
        <p:spPr>
          <a:xfrm>
            <a:off x="4602528" y="3570475"/>
            <a:ext cx="3061424" cy="986590"/>
          </a:xfrm>
          <a:prstGeom prst="round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rPr>
              <a:t>Advice Publisher, Advice Presenter, Profile Presenter</a:t>
            </a:r>
            <a:endParaRPr lang="it-IT" b="1" dirty="0">
              <a:solidFill>
                <a:schemeClr val="bg1"/>
              </a:solidFill>
            </a:endParaRPr>
          </a:p>
        </p:txBody>
      </p:sp>
      <p:cxnSp>
        <p:nvCxnSpPr>
          <p:cNvPr id="26" name="Connettore 2 25">
            <a:extLst>
              <a:ext uri="{FF2B5EF4-FFF2-40B4-BE49-F238E27FC236}">
                <a16:creationId xmlns:a16="http://schemas.microsoft.com/office/drawing/2014/main" id="{4A7FC805-46FA-E0CC-C52A-BC188E06CB47}"/>
              </a:ext>
            </a:extLst>
          </p:cNvPr>
          <p:cNvCxnSpPr>
            <a:cxnSpLocks/>
            <a:stCxn id="21" idx="3"/>
            <a:endCxn id="6" idx="1"/>
          </p:cNvCxnSpPr>
          <p:nvPr/>
        </p:nvCxnSpPr>
        <p:spPr>
          <a:xfrm flipV="1">
            <a:off x="7663952" y="4062713"/>
            <a:ext cx="520176" cy="105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3161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CasellaDiTesto 3"/>
          <p:cNvSpPr txBox="1"/>
          <p:nvPr/>
        </p:nvSpPr>
        <p:spPr>
          <a:xfrm>
            <a:off x="0" y="4512556"/>
            <a:ext cx="12074279" cy="830997"/>
          </a:xfrm>
          <a:prstGeom prst="rect">
            <a:avLst/>
          </a:prstGeom>
          <a:noFill/>
        </p:spPr>
        <p:txBody>
          <a:bodyPr wrap="square" rtlCol="0">
            <a:spAutoFit/>
          </a:bodyPr>
          <a:lstStyle/>
          <a:p>
            <a:pPr algn="r"/>
            <a:r>
              <a:rPr lang="it-IT" sz="4800" dirty="0">
                <a:solidFill>
                  <a:schemeClr val="bg1"/>
                </a:solidFill>
                <a:latin typeface="Arial Black" panose="020B0A04020102020204" pitchFamily="34" charset="0"/>
              </a:rPr>
              <a:t>Thank </a:t>
            </a:r>
            <a:r>
              <a:rPr lang="it-IT" sz="4800" dirty="0" err="1">
                <a:solidFill>
                  <a:schemeClr val="bg1"/>
                </a:solidFill>
                <a:latin typeface="Arial Black" panose="020B0A04020102020204" pitchFamily="34" charset="0"/>
              </a:rPr>
              <a:t>you</a:t>
            </a:r>
            <a:r>
              <a:rPr lang="it-IT" sz="4800" dirty="0">
                <a:solidFill>
                  <a:schemeClr val="bg1"/>
                </a:solidFill>
                <a:latin typeface="Arial Black" panose="020B0A04020102020204" pitchFamily="34" charset="0"/>
              </a:rPr>
              <a:t> for </a:t>
            </a:r>
            <a:r>
              <a:rPr lang="it-IT" sz="4800" dirty="0" err="1">
                <a:solidFill>
                  <a:schemeClr val="bg1"/>
                </a:solidFill>
                <a:latin typeface="Arial Black" panose="020B0A04020102020204" pitchFamily="34" charset="0"/>
              </a:rPr>
              <a:t>your</a:t>
            </a:r>
            <a:r>
              <a:rPr lang="it-IT" sz="4800" dirty="0">
                <a:solidFill>
                  <a:schemeClr val="bg1"/>
                </a:solidFill>
                <a:latin typeface="Arial Black" panose="020B0A04020102020204" pitchFamily="34" charset="0"/>
              </a:rPr>
              <a:t> </a:t>
            </a:r>
            <a:r>
              <a:rPr lang="it-IT" sz="4800" dirty="0" err="1">
                <a:solidFill>
                  <a:schemeClr val="bg1"/>
                </a:solidFill>
                <a:latin typeface="Arial Black" panose="020B0A04020102020204" pitchFamily="34" charset="0"/>
              </a:rPr>
              <a:t>attention</a:t>
            </a:r>
            <a:endParaRPr lang="it-IT" sz="4800" dirty="0">
              <a:solidFill>
                <a:schemeClr val="bg1"/>
              </a:solidFill>
              <a:latin typeface="Arial Black" panose="020B0A04020102020204" pitchFamily="34" charset="0"/>
            </a:endParaRPr>
          </a:p>
        </p:txBody>
      </p:sp>
      <p:sp>
        <p:nvSpPr>
          <p:cNvPr id="5" name="CasellaDiTesto 4"/>
          <p:cNvSpPr txBox="1"/>
          <p:nvPr/>
        </p:nvSpPr>
        <p:spPr>
          <a:xfrm>
            <a:off x="5705856" y="6396335"/>
            <a:ext cx="6486144" cy="461665"/>
          </a:xfrm>
          <a:prstGeom prst="rect">
            <a:avLst/>
          </a:prstGeom>
          <a:noFill/>
        </p:spPr>
        <p:txBody>
          <a:bodyPr wrap="square" rtlCol="0">
            <a:spAutoFit/>
          </a:bodyPr>
          <a:lstStyle/>
          <a:p>
            <a:r>
              <a:rPr lang="it-IT" sz="2400" dirty="0" err="1">
                <a:solidFill>
                  <a:schemeClr val="bg1"/>
                </a:solidFill>
                <a:latin typeface="Bookman Old Style" panose="02050604050505020204" pitchFamily="18" charset="0"/>
              </a:rPr>
              <a:t>Written</a:t>
            </a:r>
            <a:r>
              <a:rPr lang="it-IT" sz="2400" dirty="0">
                <a:solidFill>
                  <a:schemeClr val="bg1"/>
                </a:solidFill>
                <a:latin typeface="Bookman Old Style" panose="02050604050505020204" pitchFamily="18" charset="0"/>
              </a:rPr>
              <a:t> by: </a:t>
            </a:r>
            <a:r>
              <a:rPr lang="it-IT" sz="2400" dirty="0">
                <a:solidFill>
                  <a:schemeClr val="bg1"/>
                </a:solidFill>
                <a:latin typeface="Ink Free" panose="03080402000500000000" pitchFamily="66" charset="0"/>
              </a:rPr>
              <a:t>Andrea Bellani, Alessandro Capellino</a:t>
            </a:r>
          </a:p>
        </p:txBody>
      </p:sp>
    </p:spTree>
    <p:extLst>
      <p:ext uri="{BB962C8B-B14F-4D97-AF65-F5344CB8AC3E}">
        <p14:creationId xmlns:p14="http://schemas.microsoft.com/office/powerpoint/2010/main" val="951298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9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t="-9000" b="-9000"/>
          </a:stretch>
        </a:blipFill>
        <a:effectLst/>
      </p:bgPr>
    </p:bg>
    <p:spTree>
      <p:nvGrpSpPr>
        <p:cNvPr id="1" name="">
          <a:extLst>
            <a:ext uri="{FF2B5EF4-FFF2-40B4-BE49-F238E27FC236}">
              <a16:creationId xmlns:a16="http://schemas.microsoft.com/office/drawing/2014/main" id="{3F630134-60CF-7382-DEB0-0E3B8502652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D1D95471-F022-7735-A209-55DFFEEE7764}"/>
              </a:ext>
            </a:extLst>
          </p:cNvPr>
          <p:cNvSpPr txBox="1"/>
          <p:nvPr/>
        </p:nvSpPr>
        <p:spPr>
          <a:xfrm>
            <a:off x="1711452" y="2498523"/>
            <a:ext cx="8769096" cy="1107996"/>
          </a:xfrm>
          <a:prstGeom prst="rect">
            <a:avLst/>
          </a:prstGeom>
          <a:noFill/>
        </p:spPr>
        <p:txBody>
          <a:bodyPr wrap="square" rtlCol="0">
            <a:spAutoFit/>
          </a:bodyPr>
          <a:lstStyle/>
          <a:p>
            <a:pPr algn="ctr"/>
            <a:r>
              <a:rPr lang="it-IT" sz="6600" dirty="0">
                <a:solidFill>
                  <a:prstClr val="white"/>
                </a:solidFill>
                <a:latin typeface="Amasis MT Pro Medium" panose="020F0502020204030204" pitchFamily="18" charset="0"/>
              </a:rPr>
              <a:t>RASD</a:t>
            </a:r>
          </a:p>
        </p:txBody>
      </p:sp>
      <p:cxnSp>
        <p:nvCxnSpPr>
          <p:cNvPr id="2" name="Connettore 1 7">
            <a:extLst>
              <a:ext uri="{FF2B5EF4-FFF2-40B4-BE49-F238E27FC236}">
                <a16:creationId xmlns:a16="http://schemas.microsoft.com/office/drawing/2014/main" id="{672AECFB-0CAA-EAC3-7D3C-DFE0E4B96011}"/>
              </a:ext>
            </a:extLst>
          </p:cNvPr>
          <p:cNvCxnSpPr>
            <a:cxnSpLocks/>
          </p:cNvCxnSpPr>
          <p:nvPr/>
        </p:nvCxnSpPr>
        <p:spPr>
          <a:xfrm>
            <a:off x="2395728" y="3670527"/>
            <a:ext cx="76287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626B0B74-25AA-03F6-4271-B94BF2851A0A}"/>
              </a:ext>
            </a:extLst>
          </p:cNvPr>
          <p:cNvSpPr txBox="1"/>
          <p:nvPr/>
        </p:nvSpPr>
        <p:spPr>
          <a:xfrm>
            <a:off x="997074" y="3852668"/>
            <a:ext cx="10197852" cy="400110"/>
          </a:xfrm>
          <a:prstGeom prst="rect">
            <a:avLst/>
          </a:prstGeom>
          <a:noFill/>
        </p:spPr>
        <p:txBody>
          <a:bodyPr wrap="square" rtlCol="0">
            <a:spAutoFit/>
          </a:bodyPr>
          <a:lstStyle/>
          <a:p>
            <a:pPr algn="ctr"/>
            <a:r>
              <a:rPr lang="en-US" sz="2000" b="1" dirty="0">
                <a:solidFill>
                  <a:prstClr val="white"/>
                </a:solidFill>
                <a:latin typeface="Bookman Old Style" panose="02050604050505020204" pitchFamily="18" charset="0"/>
              </a:rPr>
              <a:t>R</a:t>
            </a:r>
            <a:r>
              <a:rPr lang="en-US" sz="2000" dirty="0">
                <a:solidFill>
                  <a:prstClr val="white"/>
                </a:solidFill>
                <a:latin typeface="Bookman Old Style" panose="02050604050505020204" pitchFamily="18" charset="0"/>
              </a:rPr>
              <a:t>equirements </a:t>
            </a:r>
            <a:r>
              <a:rPr lang="en-US" sz="2000" b="1" dirty="0">
                <a:solidFill>
                  <a:prstClr val="white"/>
                </a:solidFill>
                <a:latin typeface="Bookman Old Style" panose="02050604050505020204" pitchFamily="18" charset="0"/>
              </a:rPr>
              <a:t>A</a:t>
            </a:r>
            <a:r>
              <a:rPr lang="en-US" sz="2000" dirty="0">
                <a:solidFill>
                  <a:prstClr val="white"/>
                </a:solidFill>
                <a:latin typeface="Bookman Old Style" panose="02050604050505020204" pitchFamily="18" charset="0"/>
              </a:rPr>
              <a:t>nd </a:t>
            </a:r>
            <a:r>
              <a:rPr lang="en-US" sz="2000" b="1" dirty="0">
                <a:solidFill>
                  <a:prstClr val="white"/>
                </a:solidFill>
                <a:latin typeface="Bookman Old Style" panose="02050604050505020204" pitchFamily="18" charset="0"/>
              </a:rPr>
              <a:t>S</a:t>
            </a:r>
            <a:r>
              <a:rPr lang="en-US" sz="2000" dirty="0">
                <a:solidFill>
                  <a:prstClr val="white"/>
                </a:solidFill>
                <a:latin typeface="Bookman Old Style" panose="02050604050505020204" pitchFamily="18" charset="0"/>
              </a:rPr>
              <a:t>pecification </a:t>
            </a:r>
            <a:r>
              <a:rPr lang="en-US" sz="2000" b="1" dirty="0">
                <a:solidFill>
                  <a:prstClr val="white"/>
                </a:solidFill>
                <a:latin typeface="Bookman Old Style" panose="02050604050505020204" pitchFamily="18" charset="0"/>
              </a:rPr>
              <a:t>D</a:t>
            </a:r>
            <a:r>
              <a:rPr lang="en-US" sz="2000" dirty="0">
                <a:solidFill>
                  <a:prstClr val="white"/>
                </a:solidFill>
                <a:latin typeface="Bookman Old Style" panose="02050604050505020204" pitchFamily="18" charset="0"/>
              </a:rPr>
              <a:t>ocument</a:t>
            </a:r>
            <a:endParaRPr lang="it-IT" sz="20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33342446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75000"/>
                    </a14:imgEffect>
                  </a14:imgLayer>
                </a14:imgProps>
              </a:ext>
            </a:extLst>
          </a:blip>
          <a:srcRect/>
          <a:stretch>
            <a:fillRect t="-1000" b="-1000"/>
          </a:stretch>
        </a:blipFill>
        <a:effectLst/>
      </p:bgPr>
    </p:bg>
    <p:spTree>
      <p:nvGrpSpPr>
        <p:cNvPr id="1" name="">
          <a:extLst>
            <a:ext uri="{FF2B5EF4-FFF2-40B4-BE49-F238E27FC236}">
              <a16:creationId xmlns:a16="http://schemas.microsoft.com/office/drawing/2014/main" id="{5856DC86-AB68-16B6-1C02-24E52179C0B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18CE69B4-6AE7-CC24-58C2-1ABD906046CB}"/>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Goals and </a:t>
            </a:r>
            <a:r>
              <a:rPr lang="it-IT" sz="4000" dirty="0" err="1">
                <a:solidFill>
                  <a:prstClr val="white"/>
                </a:solidFill>
                <a:latin typeface="Arial Black" panose="020B0A04020102020204" pitchFamily="34" charset="0"/>
              </a:rPr>
              <a:t>assumptions</a:t>
            </a:r>
            <a:endParaRPr lang="it-IT" sz="4000" dirty="0">
              <a:solidFill>
                <a:prstClr val="white"/>
              </a:solidFill>
              <a:latin typeface="Arial Black" panose="020B0A04020102020204" pitchFamily="34" charset="0"/>
            </a:endParaRPr>
          </a:p>
        </p:txBody>
      </p:sp>
      <p:sp>
        <p:nvSpPr>
          <p:cNvPr id="6" name="CasellaDiTesto 5">
            <a:extLst>
              <a:ext uri="{FF2B5EF4-FFF2-40B4-BE49-F238E27FC236}">
                <a16:creationId xmlns:a16="http://schemas.microsoft.com/office/drawing/2014/main" id="{FEFD42A7-F7B5-C623-4984-7083E2CB8734}"/>
              </a:ext>
            </a:extLst>
          </p:cNvPr>
          <p:cNvSpPr txBox="1"/>
          <p:nvPr/>
        </p:nvSpPr>
        <p:spPr>
          <a:xfrm>
            <a:off x="1053840" y="2673092"/>
            <a:ext cx="10197852" cy="1754326"/>
          </a:xfrm>
          <a:prstGeom prst="rect">
            <a:avLst/>
          </a:prstGeom>
          <a:noFill/>
        </p:spPr>
        <p:txBody>
          <a:bodyPr wrap="square" rtlCol="0">
            <a:spAutoFit/>
          </a:bodyPr>
          <a:lstStyle/>
          <a:p>
            <a:pPr algn="just"/>
            <a:r>
              <a:rPr lang="it-IT" sz="2400" b="1" u="sng" dirty="0">
                <a:solidFill>
                  <a:prstClr val="white"/>
                </a:solidFill>
                <a:latin typeface="Bookman Old Style" panose="02050604050505020204" pitchFamily="18" charset="0"/>
              </a:rPr>
              <a:t>GOALS</a:t>
            </a:r>
          </a:p>
          <a:p>
            <a:pPr algn="just"/>
            <a:endParaRPr lang="it-IT" sz="2400" dirty="0">
              <a:solidFill>
                <a:prstClr val="white"/>
              </a:solidFill>
              <a:latin typeface="Bookman Old Style" panose="02050604050505020204" pitchFamily="18" charset="0"/>
            </a:endParaRP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[G1] students and companies establish contacts for doing internships</a:t>
            </a: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[G2] internships selections can be monitored and supported by the system</a:t>
            </a:r>
          </a:p>
          <a:p>
            <a:pPr marL="342900" indent="-342900" algn="just">
              <a:buFont typeface="Arial" panose="020B0604020202020204" pitchFamily="34" charset="0"/>
              <a:buChar char="•"/>
            </a:pPr>
            <a:r>
              <a:rPr lang="en-US" sz="2000" dirty="0">
                <a:solidFill>
                  <a:prstClr val="white"/>
                </a:solidFill>
                <a:latin typeface="Bookman Old Style" panose="02050604050505020204" pitchFamily="18" charset="0"/>
              </a:rPr>
              <a:t>[G3] ongoing internships can be monitored from the system</a:t>
            </a:r>
            <a:endParaRPr lang="it-IT" sz="2000" dirty="0">
              <a:solidFill>
                <a:prstClr val="white"/>
              </a:solidFill>
              <a:latin typeface="Bookman Old Style" panose="02050604050505020204" pitchFamily="18" charset="0"/>
            </a:endParaRPr>
          </a:p>
        </p:txBody>
      </p:sp>
      <p:cxnSp>
        <p:nvCxnSpPr>
          <p:cNvPr id="8" name="Connettore 1 7">
            <a:extLst>
              <a:ext uri="{FF2B5EF4-FFF2-40B4-BE49-F238E27FC236}">
                <a16:creationId xmlns:a16="http://schemas.microsoft.com/office/drawing/2014/main" id="{5D631064-E4EC-E8ED-F6E2-88C42F2F7A12}"/>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3883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0000"/>
                    </a14:imgEffect>
                    <a14:imgEffect>
                      <a14:brightnessContrast bright="-64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8F6DD894-982A-028C-3A29-55F83BC52CEF}"/>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2D674BAA-1B6A-B3E9-DA88-D0CB5B811874}"/>
              </a:ext>
            </a:extLst>
          </p:cNvPr>
          <p:cNvSpPr txBox="1"/>
          <p:nvPr/>
        </p:nvSpPr>
        <p:spPr>
          <a:xfrm>
            <a:off x="1053840" y="852603"/>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Goals and </a:t>
            </a:r>
            <a:r>
              <a:rPr lang="it-IT" sz="4000" dirty="0" err="1">
                <a:solidFill>
                  <a:prstClr val="white"/>
                </a:solidFill>
                <a:latin typeface="Arial Black" panose="020B0A04020102020204" pitchFamily="34" charset="0"/>
              </a:rPr>
              <a:t>assumptions</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63647C69-C77B-9C11-CAC0-ABFC1D5E3BA2}"/>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CasellaDiTesto 1">
            <a:extLst>
              <a:ext uri="{FF2B5EF4-FFF2-40B4-BE49-F238E27FC236}">
                <a16:creationId xmlns:a16="http://schemas.microsoft.com/office/drawing/2014/main" id="{A832383A-9A14-20C1-6D7C-189EE57734E4}"/>
              </a:ext>
            </a:extLst>
          </p:cNvPr>
          <p:cNvSpPr txBox="1"/>
          <p:nvPr/>
        </p:nvSpPr>
        <p:spPr>
          <a:xfrm>
            <a:off x="997074" y="1996740"/>
            <a:ext cx="10197852" cy="4145109"/>
          </a:xfrm>
          <a:prstGeom prst="rect">
            <a:avLst/>
          </a:prstGeom>
          <a:noFill/>
        </p:spPr>
        <p:txBody>
          <a:bodyPr wrap="square" rtlCol="0">
            <a:spAutoFit/>
          </a:bodyPr>
          <a:lstStyle/>
          <a:p>
            <a:pPr algn="just"/>
            <a:r>
              <a:rPr lang="it-IT" sz="2400" b="1" u="sng" dirty="0">
                <a:solidFill>
                  <a:prstClr val="white"/>
                </a:solidFill>
                <a:latin typeface="Bookman Old Style" panose="02050604050505020204" pitchFamily="18" charset="0"/>
              </a:rPr>
              <a:t>DOMAIN ASSUMPTIONS</a:t>
            </a:r>
          </a:p>
          <a:p>
            <a:pPr algn="just"/>
            <a:endParaRPr lang="it-IT" sz="2400" dirty="0">
              <a:solidFill>
                <a:prstClr val="white"/>
              </a:solidFill>
              <a:latin typeface="Bookman Old Style" panose="02050604050505020204" pitchFamily="18" charset="0"/>
            </a:endParaRP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[D1] Users must have a reliable internet connection</a:t>
            </a: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[D2] Information contained in the CVs are truthful and do not conflict each other</a:t>
            </a:r>
          </a:p>
          <a:p>
            <a:pPr marL="342900" indent="-342900" algn="just">
              <a:lnSpc>
                <a:spcPts val="2600"/>
              </a:lnSpc>
              <a:buFont typeface="Arial" panose="020B0604020202020204" pitchFamily="34" charset="0"/>
              <a:buChar char="•"/>
            </a:pPr>
            <a:r>
              <a:rPr lang="en-US" sz="2000" dirty="0">
                <a:solidFill>
                  <a:prstClr val="white"/>
                </a:solidFill>
                <a:latin typeface="Bookman Old Style" panose="02050604050505020204" pitchFamily="18" charset="0"/>
              </a:rPr>
              <a:t>[D3] Company fill the form about internship advice with only information compatible with their business decisions and not conflicting each other</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[D4] Company correctly enters the answers provided by the student during the interview into the system</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[D5] When users registers, they register with an active email address that belongs to them</a:t>
            </a:r>
          </a:p>
          <a:p>
            <a:pPr marL="342900" indent="-342900" algn="just">
              <a:lnSpc>
                <a:spcPts val="2600"/>
              </a:lnSpc>
              <a:buFont typeface="Arial" panose="020B0604020202020204" pitchFamily="34" charset="0"/>
              <a:buChar char="•"/>
            </a:pPr>
            <a:r>
              <a:rPr lang="en-US" sz="2000" b="1" dirty="0">
                <a:solidFill>
                  <a:prstClr val="white"/>
                </a:solidFill>
                <a:latin typeface="Bookman Old Style" panose="02050604050505020204" pitchFamily="18" charset="0"/>
              </a:rPr>
              <a:t>[D6] Uploaded CVs are written in </a:t>
            </a:r>
            <a:r>
              <a:rPr lang="en-US" sz="2000" b="1" dirty="0" err="1">
                <a:solidFill>
                  <a:prstClr val="white"/>
                </a:solidFill>
                <a:latin typeface="Bookman Old Style" panose="02050604050505020204" pitchFamily="18" charset="0"/>
              </a:rPr>
              <a:t>EuroPass</a:t>
            </a:r>
            <a:r>
              <a:rPr lang="en-US" sz="2000" b="1" dirty="0">
                <a:solidFill>
                  <a:prstClr val="white"/>
                </a:solidFill>
                <a:latin typeface="Bookman Old Style" panose="02050604050505020204" pitchFamily="18" charset="0"/>
              </a:rPr>
              <a:t> format</a:t>
            </a:r>
            <a:endParaRPr lang="it-IT" sz="2000" b="1"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123172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42" presetClass="entr" presetSubtype="0" fill="hold" grpId="0" nodeType="withEffect">
                                  <p:stCondLst>
                                    <p:cond delay="11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60000"/>
                    </a14:imgEffect>
                    <a14:imgEffect>
                      <a14:brightnessContrast bright="-65000"/>
                    </a14:imgEffect>
                  </a14:imgLayer>
                </a14:imgProps>
              </a:ext>
            </a:extLst>
          </a:blip>
          <a:srcRect/>
          <a:stretch>
            <a:fillRect t="-13000" b="-13000"/>
          </a:stretch>
        </a:blipFill>
        <a:effectLst/>
      </p:bgPr>
    </p:bg>
    <p:spTree>
      <p:nvGrpSpPr>
        <p:cNvPr id="1" name="">
          <a:extLst>
            <a:ext uri="{FF2B5EF4-FFF2-40B4-BE49-F238E27FC236}">
              <a16:creationId xmlns:a16="http://schemas.microsoft.com/office/drawing/2014/main" id="{7B4BCCB0-EDC4-1C9A-02AA-D880C77B1715}"/>
            </a:ext>
          </a:extLst>
        </p:cNvPr>
        <p:cNvGrpSpPr/>
        <p:nvPr/>
      </p:nvGrpSpPr>
      <p:grpSpPr>
        <a:xfrm>
          <a:off x="0" y="0"/>
          <a:ext cx="0" cy="0"/>
          <a:chOff x="0" y="0"/>
          <a:chExt cx="0" cy="0"/>
        </a:xfrm>
      </p:grpSpPr>
      <p:sp>
        <p:nvSpPr>
          <p:cNvPr id="11" name="Ovale 10">
            <a:extLst>
              <a:ext uri="{FF2B5EF4-FFF2-40B4-BE49-F238E27FC236}">
                <a16:creationId xmlns:a16="http://schemas.microsoft.com/office/drawing/2014/main" id="{939CA264-90C4-10EF-2E17-93D231CFAE90}"/>
              </a:ext>
            </a:extLst>
          </p:cNvPr>
          <p:cNvSpPr/>
          <p:nvPr/>
        </p:nvSpPr>
        <p:spPr>
          <a:xfrm rot="20138010">
            <a:off x="1771444" y="3190419"/>
            <a:ext cx="4736836" cy="3061936"/>
          </a:xfrm>
          <a:prstGeom prst="ellipse">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C327C512-E2AC-4218-1A09-06F7669E0464}"/>
              </a:ext>
            </a:extLst>
          </p:cNvPr>
          <p:cNvSpPr txBox="1"/>
          <p:nvPr/>
        </p:nvSpPr>
        <p:spPr>
          <a:xfrm>
            <a:off x="1053840" y="555334"/>
            <a:ext cx="8769096" cy="707886"/>
          </a:xfrm>
          <a:prstGeom prst="rect">
            <a:avLst/>
          </a:prstGeom>
          <a:noFill/>
        </p:spPr>
        <p:txBody>
          <a:bodyPr wrap="square" rtlCol="0">
            <a:spAutoFit/>
          </a:bodyPr>
          <a:lstStyle/>
          <a:p>
            <a:r>
              <a:rPr lang="it-IT" sz="4000" dirty="0">
                <a:solidFill>
                  <a:prstClr val="white"/>
                </a:solidFill>
                <a:latin typeface="Arial Black" panose="020B0A04020102020204" pitchFamily="34" charset="0"/>
              </a:rPr>
              <a:t>The world and the machine</a:t>
            </a:r>
          </a:p>
        </p:txBody>
      </p:sp>
      <p:cxnSp>
        <p:nvCxnSpPr>
          <p:cNvPr id="8" name="Connettore 1 7">
            <a:extLst>
              <a:ext uri="{FF2B5EF4-FFF2-40B4-BE49-F238E27FC236}">
                <a16:creationId xmlns:a16="http://schemas.microsoft.com/office/drawing/2014/main" id="{C10C42B6-31B8-0BF7-4142-2056E783D8DF}"/>
              </a:ext>
            </a:extLst>
          </p:cNvPr>
          <p:cNvCxnSpPr>
            <a:cxnSpLocks/>
          </p:cNvCxnSpPr>
          <p:nvPr/>
        </p:nvCxnSpPr>
        <p:spPr>
          <a:xfrm>
            <a:off x="997074" y="1423220"/>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5376E47C-6F3F-DDD0-4781-6BE755F1A64D}"/>
              </a:ext>
            </a:extLst>
          </p:cNvPr>
          <p:cNvSpPr txBox="1"/>
          <p:nvPr/>
        </p:nvSpPr>
        <p:spPr>
          <a:xfrm>
            <a:off x="4300140" y="1813150"/>
            <a:ext cx="3255264" cy="646331"/>
          </a:xfrm>
          <a:prstGeom prst="rect">
            <a:avLst/>
          </a:prstGeom>
          <a:noFill/>
        </p:spPr>
        <p:txBody>
          <a:bodyPr wrap="square" rtlCol="0">
            <a:spAutoFit/>
          </a:bodyPr>
          <a:lstStyle/>
          <a:p>
            <a:pPr algn="ctr"/>
            <a:r>
              <a:rPr lang="it-IT" sz="1800" dirty="0" err="1">
                <a:solidFill>
                  <a:srgbClr val="FFFF00"/>
                </a:solidFill>
                <a:latin typeface="Arial Black" panose="020B0A04020102020204" pitchFamily="34" charset="0"/>
              </a:rPr>
              <a:t>Students&amp;Companies</a:t>
            </a:r>
            <a:endParaRPr lang="it-IT" sz="1800" dirty="0">
              <a:solidFill>
                <a:srgbClr val="FFFF00"/>
              </a:solidFill>
              <a:latin typeface="Arial Black" panose="020B0A04020102020204" pitchFamily="34" charset="0"/>
            </a:endParaRPr>
          </a:p>
          <a:p>
            <a:pPr algn="ctr"/>
            <a:endParaRPr lang="it-IT" dirty="0">
              <a:solidFill>
                <a:srgbClr val="FFFF00"/>
              </a:solidFill>
            </a:endParaRPr>
          </a:p>
        </p:txBody>
      </p:sp>
      <p:pic>
        <p:nvPicPr>
          <p:cNvPr id="7" name="Picture 2" descr="Student PNG Images | Free Photos, PNG Stickers, Wallpapers &amp; Backgrounds -  rawpixel">
            <a:extLst>
              <a:ext uri="{FF2B5EF4-FFF2-40B4-BE49-F238E27FC236}">
                <a16:creationId xmlns:a16="http://schemas.microsoft.com/office/drawing/2014/main" id="{17CC1A3E-8AF4-4C60-9D9C-E0B316EFA40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061" b="96252" l="7000" r="94625">
                        <a14:foregroundMark x1="44000" y1="6220" x2="57875" y2="9649"/>
                        <a14:foregroundMark x1="66125" y1="12201" x2="67750" y2="17703"/>
                        <a14:foregroundMark x1="15125" y1="65869" x2="12375" y2="78549"/>
                        <a14:foregroundMark x1="12375" y1="78549" x2="11375" y2="79426"/>
                        <a14:foregroundMark x1="7250" y1="80463" x2="15875" y2="88278"/>
                        <a14:foregroundMark x1="29000" y1="96651" x2="61375" y2="96252"/>
                        <a14:foregroundMark x1="61375" y1="96252" x2="62000" y2="95853"/>
                        <a14:foregroundMark x1="86875" y1="86204" x2="94625" y2="82057"/>
                      </a14:backgroundRemoval>
                    </a14:imgEffect>
                  </a14:imgLayer>
                </a14:imgProps>
              </a:ext>
              <a:ext uri="{28A0092B-C50C-407E-A947-70E740481C1C}">
                <a14:useLocalDpi xmlns:a14="http://schemas.microsoft.com/office/drawing/2010/main" val="0"/>
              </a:ext>
            </a:extLst>
          </a:blip>
          <a:srcRect/>
          <a:stretch>
            <a:fillRect/>
          </a:stretch>
        </p:blipFill>
        <p:spPr bwMode="auto">
          <a:xfrm>
            <a:off x="2376135" y="4368496"/>
            <a:ext cx="1046210" cy="1639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10F4B12E-EA3A-DB29-2067-7BEC05BA67CC}"/>
              </a:ext>
            </a:extLst>
          </p:cNvPr>
          <p:cNvSpPr txBox="1"/>
          <p:nvPr/>
        </p:nvSpPr>
        <p:spPr>
          <a:xfrm>
            <a:off x="1209226" y="6005398"/>
            <a:ext cx="3255264" cy="646331"/>
          </a:xfrm>
          <a:prstGeom prst="rect">
            <a:avLst/>
          </a:prstGeom>
          <a:noFill/>
        </p:spPr>
        <p:txBody>
          <a:bodyPr wrap="square" rtlCol="0">
            <a:spAutoFit/>
          </a:bodyPr>
          <a:lstStyle/>
          <a:p>
            <a:pPr algn="ctr"/>
            <a:r>
              <a:rPr lang="it-IT" sz="1800" dirty="0" err="1">
                <a:solidFill>
                  <a:schemeClr val="bg1"/>
                </a:solidFill>
                <a:latin typeface="Arial Black" panose="020B0A04020102020204" pitchFamily="34" charset="0"/>
              </a:rPr>
              <a:t>students</a:t>
            </a:r>
            <a:endParaRPr lang="it-IT" sz="1800" dirty="0">
              <a:solidFill>
                <a:schemeClr val="bg1"/>
              </a:solidFill>
              <a:latin typeface="Arial Black" panose="020B0A04020102020204" pitchFamily="34" charset="0"/>
            </a:endParaRPr>
          </a:p>
          <a:p>
            <a:pPr algn="ctr"/>
            <a:endParaRPr lang="it-IT" dirty="0">
              <a:solidFill>
                <a:schemeClr val="bg1"/>
              </a:solidFill>
            </a:endParaRPr>
          </a:p>
        </p:txBody>
      </p:sp>
      <p:sp>
        <p:nvSpPr>
          <p:cNvPr id="12" name="Ovale 11">
            <a:extLst>
              <a:ext uri="{FF2B5EF4-FFF2-40B4-BE49-F238E27FC236}">
                <a16:creationId xmlns:a16="http://schemas.microsoft.com/office/drawing/2014/main" id="{FC623AF5-0144-D9DC-5D3A-D65A175B181B}"/>
              </a:ext>
            </a:extLst>
          </p:cNvPr>
          <p:cNvSpPr/>
          <p:nvPr/>
        </p:nvSpPr>
        <p:spPr>
          <a:xfrm rot="1585626" flipH="1">
            <a:off x="5462463" y="3190419"/>
            <a:ext cx="4736836" cy="3061936"/>
          </a:xfrm>
          <a:prstGeom prst="ellipse">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Picture 4" descr="Confident HR manager holding clipboard with leadership smile on transparent  background 51444320 PNG">
            <a:extLst>
              <a:ext uri="{FF2B5EF4-FFF2-40B4-BE49-F238E27FC236}">
                <a16:creationId xmlns:a16="http://schemas.microsoft.com/office/drawing/2014/main" id="{07970339-EC79-50C1-5177-B89DDF4A75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6938" y="4381022"/>
            <a:ext cx="1614870" cy="161487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9CFA8970-E19A-B714-777D-B9DE4EB09250}"/>
              </a:ext>
            </a:extLst>
          </p:cNvPr>
          <p:cNvSpPr txBox="1"/>
          <p:nvPr/>
        </p:nvSpPr>
        <p:spPr>
          <a:xfrm>
            <a:off x="7585960" y="6005398"/>
            <a:ext cx="3255264" cy="646331"/>
          </a:xfrm>
          <a:prstGeom prst="rect">
            <a:avLst/>
          </a:prstGeom>
          <a:noFill/>
        </p:spPr>
        <p:txBody>
          <a:bodyPr wrap="square" rtlCol="0">
            <a:spAutoFit/>
          </a:bodyPr>
          <a:lstStyle/>
          <a:p>
            <a:pPr algn="ctr"/>
            <a:r>
              <a:rPr lang="it-IT" dirty="0">
                <a:solidFill>
                  <a:schemeClr val="bg1"/>
                </a:solidFill>
                <a:latin typeface="Arial Black" panose="020B0A04020102020204" pitchFamily="34" charset="0"/>
              </a:rPr>
              <a:t>companies</a:t>
            </a:r>
            <a:endParaRPr lang="it-IT" sz="1800" dirty="0">
              <a:solidFill>
                <a:schemeClr val="bg1"/>
              </a:solidFill>
              <a:latin typeface="Arial Black" panose="020B0A04020102020204" pitchFamily="34" charset="0"/>
            </a:endParaRPr>
          </a:p>
          <a:p>
            <a:pPr algn="ctr"/>
            <a:endParaRPr lang="it-IT" dirty="0">
              <a:solidFill>
                <a:schemeClr val="bg1"/>
              </a:solidFill>
            </a:endParaRPr>
          </a:p>
        </p:txBody>
      </p:sp>
      <p:sp>
        <p:nvSpPr>
          <p:cNvPr id="2" name="Ovale 1">
            <a:extLst>
              <a:ext uri="{FF2B5EF4-FFF2-40B4-BE49-F238E27FC236}">
                <a16:creationId xmlns:a16="http://schemas.microsoft.com/office/drawing/2014/main" id="{0BBAD1F8-076C-5632-A4C4-12F486986366}"/>
              </a:ext>
            </a:extLst>
          </p:cNvPr>
          <p:cNvSpPr/>
          <p:nvPr/>
        </p:nvSpPr>
        <p:spPr>
          <a:xfrm>
            <a:off x="3968480" y="2228253"/>
            <a:ext cx="3918585" cy="1847078"/>
          </a:xfrm>
          <a:prstGeom prst="ellipse">
            <a:avLst/>
          </a:prstGeom>
          <a:solidFill>
            <a:srgbClr val="FFFF00">
              <a:alpha val="10000"/>
            </a:srgbClr>
          </a:solid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3" name="CasellaDiTesto 12">
            <a:extLst>
              <a:ext uri="{FF2B5EF4-FFF2-40B4-BE49-F238E27FC236}">
                <a16:creationId xmlns:a16="http://schemas.microsoft.com/office/drawing/2014/main" id="{9533FA86-EFFF-02B4-F006-16ED5CEA18B7}"/>
              </a:ext>
            </a:extLst>
          </p:cNvPr>
          <p:cNvSpPr txBox="1"/>
          <p:nvPr/>
        </p:nvSpPr>
        <p:spPr>
          <a:xfrm>
            <a:off x="3539087" y="4572971"/>
            <a:ext cx="1281248"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CV </a:t>
            </a: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creation</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4" name="CasellaDiTesto 13">
            <a:extLst>
              <a:ext uri="{FF2B5EF4-FFF2-40B4-BE49-F238E27FC236}">
                <a16:creationId xmlns:a16="http://schemas.microsoft.com/office/drawing/2014/main" id="{546064A9-535E-ACC1-3269-986BEDE1019F}"/>
              </a:ext>
            </a:extLst>
          </p:cNvPr>
          <p:cNvSpPr txBox="1"/>
          <p:nvPr/>
        </p:nvSpPr>
        <p:spPr>
          <a:xfrm>
            <a:off x="4864986" y="4196725"/>
            <a:ext cx="2284215"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Internship </a:t>
            </a: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performing</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5" name="CasellaDiTesto 14">
            <a:extLst>
              <a:ext uri="{FF2B5EF4-FFF2-40B4-BE49-F238E27FC236}">
                <a16:creationId xmlns:a16="http://schemas.microsoft.com/office/drawing/2014/main" id="{83FFCC11-C7F2-8DC5-8D25-79A90A1A9A34}"/>
              </a:ext>
            </a:extLst>
          </p:cNvPr>
          <p:cNvSpPr txBox="1"/>
          <p:nvPr/>
        </p:nvSpPr>
        <p:spPr>
          <a:xfrm>
            <a:off x="7163308" y="4649135"/>
            <a:ext cx="1311449" cy="646331"/>
          </a:xfrm>
          <a:prstGeom prst="rect">
            <a:avLst/>
          </a:prstGeom>
          <a:noFill/>
        </p:spPr>
        <p:txBody>
          <a:bodyPr wrap="none" rtlCol="0">
            <a:spAutoFit/>
          </a:bodyPr>
          <a:lstStyle/>
          <a:p>
            <a:pPr algn="ctr"/>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Internship</a:t>
            </a:r>
          </a:p>
          <a:p>
            <a:pPr algn="ctr"/>
            <a:r>
              <a:rPr lang="it-IT"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preparation</a:t>
            </a:r>
            <a:endPar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16" name="CasellaDiTesto 15">
            <a:extLst>
              <a:ext uri="{FF2B5EF4-FFF2-40B4-BE49-F238E27FC236}">
                <a16:creationId xmlns:a16="http://schemas.microsoft.com/office/drawing/2014/main" id="{19376D2F-5786-4B03-E2A9-AA3ACE41DCD5}"/>
              </a:ext>
            </a:extLst>
          </p:cNvPr>
          <p:cNvSpPr txBox="1"/>
          <p:nvPr/>
        </p:nvSpPr>
        <p:spPr>
          <a:xfrm>
            <a:off x="5414975" y="4572971"/>
            <a:ext cx="1184235"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Interviews</a:t>
            </a:r>
          </a:p>
        </p:txBody>
      </p:sp>
      <p:sp>
        <p:nvSpPr>
          <p:cNvPr id="19" name="CasellaDiTesto 18">
            <a:extLst>
              <a:ext uri="{FF2B5EF4-FFF2-40B4-BE49-F238E27FC236}">
                <a16:creationId xmlns:a16="http://schemas.microsoft.com/office/drawing/2014/main" id="{AC1F26DC-EC7F-6C31-0674-937D2B73676D}"/>
              </a:ext>
            </a:extLst>
          </p:cNvPr>
          <p:cNvSpPr txBox="1"/>
          <p:nvPr/>
        </p:nvSpPr>
        <p:spPr>
          <a:xfrm>
            <a:off x="4090770" y="3190757"/>
            <a:ext cx="1332737"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advice</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a:t>
            </a:r>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search</a:t>
            </a:r>
            <a:endPar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p:txBody>
      </p:sp>
      <p:sp>
        <p:nvSpPr>
          <p:cNvPr id="20" name="CasellaDiTesto 19">
            <a:extLst>
              <a:ext uri="{FF2B5EF4-FFF2-40B4-BE49-F238E27FC236}">
                <a16:creationId xmlns:a16="http://schemas.microsoft.com/office/drawing/2014/main" id="{5DA34A40-5FF1-EB58-1E12-0922825534E9}"/>
              </a:ext>
            </a:extLst>
          </p:cNvPr>
          <p:cNvSpPr txBox="1"/>
          <p:nvPr/>
        </p:nvSpPr>
        <p:spPr>
          <a:xfrm>
            <a:off x="5556511" y="3667146"/>
            <a:ext cx="892488"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contact</a:t>
            </a:r>
          </a:p>
        </p:txBody>
      </p:sp>
      <p:sp>
        <p:nvSpPr>
          <p:cNvPr id="21" name="CasellaDiTesto 20">
            <a:extLst>
              <a:ext uri="{FF2B5EF4-FFF2-40B4-BE49-F238E27FC236}">
                <a16:creationId xmlns:a16="http://schemas.microsoft.com/office/drawing/2014/main" id="{259E8494-B738-A4E8-DE84-5C3FD51661A1}"/>
              </a:ext>
            </a:extLst>
          </p:cNvPr>
          <p:cNvSpPr txBox="1"/>
          <p:nvPr/>
        </p:nvSpPr>
        <p:spPr>
          <a:xfrm>
            <a:off x="6664528" y="3092818"/>
            <a:ext cx="1288301" cy="523220"/>
          </a:xfrm>
          <a:prstGeom prst="rect">
            <a:avLst/>
          </a:prstGeom>
          <a:noFill/>
        </p:spPr>
        <p:txBody>
          <a:bodyPr wrap="none" rtlCol="0">
            <a:spAutoFit/>
          </a:bodyPr>
          <a:lstStyle/>
          <a:p>
            <a:pPr algn="ct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Selection</a:t>
            </a:r>
            <a:endPar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endParaRPr>
          </a:p>
          <a:p>
            <a:pPr algn="ct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process</a:t>
            </a:r>
            <a:r>
              <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a:t>
            </a:r>
            <a:r>
              <a:rPr lang="it-IT" sz="14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config</a:t>
            </a:r>
            <a:r>
              <a:rPr lang="it-IT" sz="14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a:t>
            </a:r>
          </a:p>
        </p:txBody>
      </p:sp>
      <p:sp>
        <p:nvSpPr>
          <p:cNvPr id="22" name="CasellaDiTesto 21">
            <a:extLst>
              <a:ext uri="{FF2B5EF4-FFF2-40B4-BE49-F238E27FC236}">
                <a16:creationId xmlns:a16="http://schemas.microsoft.com/office/drawing/2014/main" id="{A059AD3E-25B7-58B3-CC19-59D94A146118}"/>
              </a:ext>
            </a:extLst>
          </p:cNvPr>
          <p:cNvSpPr txBox="1"/>
          <p:nvPr/>
        </p:nvSpPr>
        <p:spPr>
          <a:xfrm>
            <a:off x="3834533" y="3667146"/>
            <a:ext cx="1747594"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monitoring</a:t>
            </a:r>
          </a:p>
        </p:txBody>
      </p:sp>
      <p:sp>
        <p:nvSpPr>
          <p:cNvPr id="23" name="CasellaDiTesto 22">
            <a:extLst>
              <a:ext uri="{FF2B5EF4-FFF2-40B4-BE49-F238E27FC236}">
                <a16:creationId xmlns:a16="http://schemas.microsoft.com/office/drawing/2014/main" id="{9E0E4593-3007-A483-B6EC-1A951764AB1F}"/>
              </a:ext>
            </a:extLst>
          </p:cNvPr>
          <p:cNvSpPr txBox="1"/>
          <p:nvPr/>
        </p:nvSpPr>
        <p:spPr>
          <a:xfrm>
            <a:off x="6432640" y="3714948"/>
            <a:ext cx="1747594" cy="338554"/>
          </a:xfrm>
          <a:prstGeom prst="rect">
            <a:avLst/>
          </a:prstGeom>
          <a:noFill/>
        </p:spPr>
        <p:txBody>
          <a:bodyPr wrap="none" rtlCol="0">
            <a:spAutoFit/>
          </a:bodyPr>
          <a:lstStyle/>
          <a:p>
            <a:r>
              <a:rPr lang="it-IT" sz="1600" b="1" dirty="0" err="1">
                <a:solidFill>
                  <a:schemeClr val="bg1"/>
                </a:solidFill>
                <a:effectLst>
                  <a:outerShdw blurRad="50800" dist="38100" dir="2700000" algn="tl" rotWithShape="0">
                    <a:prstClr val="black">
                      <a:alpha val="40000"/>
                    </a:prstClr>
                  </a:outerShdw>
                </a:effectLst>
                <a:latin typeface="Amasis MT Pro Light" panose="020F0502020204030204" pitchFamily="18" charset="0"/>
              </a:rPr>
              <a:t>intern</a:t>
            </a:r>
            <a:r>
              <a:rPr lang="it-IT" sz="1600"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 monitoring</a:t>
            </a:r>
          </a:p>
        </p:txBody>
      </p:sp>
      <p:sp>
        <p:nvSpPr>
          <p:cNvPr id="24" name="CasellaDiTesto 23">
            <a:extLst>
              <a:ext uri="{FF2B5EF4-FFF2-40B4-BE49-F238E27FC236}">
                <a16:creationId xmlns:a16="http://schemas.microsoft.com/office/drawing/2014/main" id="{B2CB2E5F-0DFE-C2BE-D41E-00F742DA88C8}"/>
              </a:ext>
            </a:extLst>
          </p:cNvPr>
          <p:cNvSpPr txBox="1"/>
          <p:nvPr/>
        </p:nvSpPr>
        <p:spPr>
          <a:xfrm>
            <a:off x="5355922" y="3011279"/>
            <a:ext cx="1316130" cy="369332"/>
          </a:xfrm>
          <a:prstGeom prst="rect">
            <a:avLst/>
          </a:prstGeom>
          <a:noFill/>
        </p:spPr>
        <p:txBody>
          <a:bodyPr wrap="none" rtlCol="0">
            <a:spAutoFit/>
          </a:bodyPr>
          <a:lstStyle/>
          <a:p>
            <a:r>
              <a:rPr lang="it-IT" b="1" dirty="0">
                <a:solidFill>
                  <a:schemeClr val="bg1"/>
                </a:solidFill>
                <a:effectLst>
                  <a:outerShdw blurRad="50800" dist="38100" dir="2700000" algn="tl" rotWithShape="0">
                    <a:prstClr val="black">
                      <a:alpha val="40000"/>
                    </a:prstClr>
                  </a:outerShdw>
                </a:effectLst>
                <a:latin typeface="Amasis MT Pro Light" panose="020F0502020204030204" pitchFamily="18" charset="0"/>
              </a:rPr>
              <a:t>Notification</a:t>
            </a:r>
          </a:p>
        </p:txBody>
      </p:sp>
    </p:spTree>
    <p:extLst>
      <p:ext uri="{BB962C8B-B14F-4D97-AF65-F5344CB8AC3E}">
        <p14:creationId xmlns:p14="http://schemas.microsoft.com/office/powerpoint/2010/main" val="3844025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2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42" presetClass="entr" presetSubtype="0" fill="hold" nodeType="withEffect">
                                  <p:stCondLst>
                                    <p:cond delay="1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00"/>
                                        <p:tgtEl>
                                          <p:spTgt spid="7"/>
                                        </p:tgtEl>
                                      </p:cBhvr>
                                    </p:animEffect>
                                    <p:anim calcmode="lin" valueType="num">
                                      <p:cBhvr>
                                        <p:cTn id="26" dur="700" fill="hold"/>
                                        <p:tgtEl>
                                          <p:spTgt spid="7"/>
                                        </p:tgtEl>
                                        <p:attrNameLst>
                                          <p:attrName>ppt_x</p:attrName>
                                        </p:attrNameLst>
                                      </p:cBhvr>
                                      <p:tavLst>
                                        <p:tav tm="0">
                                          <p:val>
                                            <p:strVal val="#ppt_x"/>
                                          </p:val>
                                        </p:tav>
                                        <p:tav tm="100000">
                                          <p:val>
                                            <p:strVal val="#ppt_x"/>
                                          </p:val>
                                        </p:tav>
                                      </p:tavLst>
                                    </p:anim>
                                    <p:anim calcmode="lin" valueType="num">
                                      <p:cBhvr>
                                        <p:cTn id="27" dur="7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3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800"/>
                                        <p:tgtEl>
                                          <p:spTgt spid="6"/>
                                        </p:tgtEl>
                                      </p:cBhvr>
                                    </p:animEffect>
                                    <p:anim calcmode="lin" valueType="num">
                                      <p:cBhvr>
                                        <p:cTn id="31" dur="800" fill="hold"/>
                                        <p:tgtEl>
                                          <p:spTgt spid="6"/>
                                        </p:tgtEl>
                                        <p:attrNameLst>
                                          <p:attrName>ppt_x</p:attrName>
                                        </p:attrNameLst>
                                      </p:cBhvr>
                                      <p:tavLst>
                                        <p:tav tm="0">
                                          <p:val>
                                            <p:strVal val="#ppt_x"/>
                                          </p:val>
                                        </p:tav>
                                        <p:tav tm="100000">
                                          <p:val>
                                            <p:strVal val="#ppt_x"/>
                                          </p:val>
                                        </p:tav>
                                      </p:tavLst>
                                    </p:anim>
                                    <p:anim calcmode="lin" valueType="num">
                                      <p:cBhvr>
                                        <p:cTn id="32" dur="8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3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00"/>
                                        <p:tgtEl>
                                          <p:spTgt spid="9"/>
                                        </p:tgtEl>
                                      </p:cBhvr>
                                    </p:animEffect>
                                    <p:anim calcmode="lin" valueType="num">
                                      <p:cBhvr>
                                        <p:cTn id="36" dur="700" fill="hold"/>
                                        <p:tgtEl>
                                          <p:spTgt spid="9"/>
                                        </p:tgtEl>
                                        <p:attrNameLst>
                                          <p:attrName>ppt_x</p:attrName>
                                        </p:attrNameLst>
                                      </p:cBhvr>
                                      <p:tavLst>
                                        <p:tav tm="0">
                                          <p:val>
                                            <p:strVal val="#ppt_x"/>
                                          </p:val>
                                        </p:tav>
                                        <p:tav tm="100000">
                                          <p:val>
                                            <p:strVal val="#ppt_x"/>
                                          </p:val>
                                        </p:tav>
                                      </p:tavLst>
                                    </p:anim>
                                    <p:anim calcmode="lin" valueType="num">
                                      <p:cBhvr>
                                        <p:cTn id="37" dur="7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6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800"/>
                                        <p:tgtEl>
                                          <p:spTgt spid="10"/>
                                        </p:tgtEl>
                                      </p:cBhvr>
                                    </p:animEffect>
                                    <p:anim calcmode="lin" valueType="num">
                                      <p:cBhvr>
                                        <p:cTn id="41" dur="800" fill="hold"/>
                                        <p:tgtEl>
                                          <p:spTgt spid="10"/>
                                        </p:tgtEl>
                                        <p:attrNameLst>
                                          <p:attrName>ppt_x</p:attrName>
                                        </p:attrNameLst>
                                      </p:cBhvr>
                                      <p:tavLst>
                                        <p:tav tm="0">
                                          <p:val>
                                            <p:strVal val="#ppt_x"/>
                                          </p:val>
                                        </p:tav>
                                        <p:tav tm="100000">
                                          <p:val>
                                            <p:strVal val="#ppt_x"/>
                                          </p:val>
                                        </p:tav>
                                      </p:tavLst>
                                    </p:anim>
                                    <p:anim calcmode="lin" valueType="num">
                                      <p:cBhvr>
                                        <p:cTn id="42" dur="8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0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700"/>
                                        <p:tgtEl>
                                          <p:spTgt spid="5"/>
                                        </p:tgtEl>
                                      </p:cBhvr>
                                    </p:animEffect>
                                    <p:anim calcmode="lin" valueType="num">
                                      <p:cBhvr>
                                        <p:cTn id="46" dur="700" fill="hold"/>
                                        <p:tgtEl>
                                          <p:spTgt spid="5"/>
                                        </p:tgtEl>
                                        <p:attrNameLst>
                                          <p:attrName>ppt_x</p:attrName>
                                        </p:attrNameLst>
                                      </p:cBhvr>
                                      <p:tavLst>
                                        <p:tav tm="0">
                                          <p:val>
                                            <p:strVal val="#ppt_x"/>
                                          </p:val>
                                        </p:tav>
                                        <p:tav tm="100000">
                                          <p:val>
                                            <p:strVal val="#ppt_x"/>
                                          </p:val>
                                        </p:tav>
                                      </p:tavLst>
                                    </p:anim>
                                    <p:anim calcmode="lin" valueType="num">
                                      <p:cBhvr>
                                        <p:cTn id="47" dur="700" fill="hold"/>
                                        <p:tgtEl>
                                          <p:spTgt spid="5"/>
                                        </p:tgtEl>
                                        <p:attrNameLst>
                                          <p:attrName>ppt_y</p:attrName>
                                        </p:attrNameLst>
                                      </p:cBhvr>
                                      <p:tavLst>
                                        <p:tav tm="0">
                                          <p:val>
                                            <p:strVal val="#ppt_y+.1"/>
                                          </p:val>
                                        </p:tav>
                                        <p:tav tm="100000">
                                          <p:val>
                                            <p:strVal val="#ppt_y"/>
                                          </p:val>
                                        </p:tav>
                                      </p:tavLst>
                                    </p:anim>
                                  </p:childTnLst>
                                </p:cTn>
                              </p:par>
                            </p:childTnLst>
                          </p:cTn>
                        </p:par>
                        <p:par>
                          <p:cTn id="48" fill="hold">
                            <p:stCondLst>
                              <p:cond delay="2600"/>
                            </p:stCondLst>
                            <p:childTnLst>
                              <p:par>
                                <p:cTn id="49" presetID="42"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4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8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75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9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75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75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100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1000"/>
                                        <p:tgtEl>
                                          <p:spTgt spid="16"/>
                                        </p:tgtEl>
                                      </p:cBhvr>
                                    </p:animEffect>
                                    <p:anim calcmode="lin" valueType="num">
                                      <p:cBhvr>
                                        <p:cTn id="87" dur="1000" fill="hold"/>
                                        <p:tgtEl>
                                          <p:spTgt spid="16"/>
                                        </p:tgtEl>
                                        <p:attrNameLst>
                                          <p:attrName>ppt_x</p:attrName>
                                        </p:attrNameLst>
                                      </p:cBhvr>
                                      <p:tavLst>
                                        <p:tav tm="0">
                                          <p:val>
                                            <p:strVal val="#ppt_x"/>
                                          </p:val>
                                        </p:tav>
                                        <p:tav tm="100000">
                                          <p:val>
                                            <p:strVal val="#ppt_x"/>
                                          </p:val>
                                        </p:tav>
                                      </p:tavLst>
                                    </p:anim>
                                    <p:anim calcmode="lin" valueType="num">
                                      <p:cBhvr>
                                        <p:cTn id="88" dur="1000" fill="hold"/>
                                        <p:tgtEl>
                                          <p:spTgt spid="1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100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1000"/>
                                        <p:tgtEl>
                                          <p:spTgt spid="13"/>
                                        </p:tgtEl>
                                      </p:cBhvr>
                                    </p:animEffect>
                                    <p:anim calcmode="lin" valueType="num">
                                      <p:cBhvr>
                                        <p:cTn id="92" dur="1000" fill="hold"/>
                                        <p:tgtEl>
                                          <p:spTgt spid="13"/>
                                        </p:tgtEl>
                                        <p:attrNameLst>
                                          <p:attrName>ppt_x</p:attrName>
                                        </p:attrNameLst>
                                      </p:cBhvr>
                                      <p:tavLst>
                                        <p:tav tm="0">
                                          <p:val>
                                            <p:strVal val="#ppt_x"/>
                                          </p:val>
                                        </p:tav>
                                        <p:tav tm="100000">
                                          <p:val>
                                            <p:strVal val="#ppt_x"/>
                                          </p:val>
                                        </p:tav>
                                      </p:tavLst>
                                    </p:anim>
                                    <p:anim calcmode="lin" valueType="num">
                                      <p:cBhvr>
                                        <p:cTn id="93" dur="1000" fill="hold"/>
                                        <p:tgtEl>
                                          <p:spTgt spid="13"/>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70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1000"/>
                                        <p:tgtEl>
                                          <p:spTgt spid="15"/>
                                        </p:tgtEl>
                                      </p:cBhvr>
                                    </p:animEffect>
                                    <p:anim calcmode="lin" valueType="num">
                                      <p:cBhvr>
                                        <p:cTn id="97" dur="1000" fill="hold"/>
                                        <p:tgtEl>
                                          <p:spTgt spid="15"/>
                                        </p:tgtEl>
                                        <p:attrNameLst>
                                          <p:attrName>ppt_x</p:attrName>
                                        </p:attrNameLst>
                                      </p:cBhvr>
                                      <p:tavLst>
                                        <p:tav tm="0">
                                          <p:val>
                                            <p:strVal val="#ppt_x"/>
                                          </p:val>
                                        </p:tav>
                                        <p:tav tm="100000">
                                          <p:val>
                                            <p:strVal val="#ppt_x"/>
                                          </p:val>
                                        </p:tav>
                                      </p:tavLst>
                                    </p:anim>
                                    <p:anim calcmode="lin" valueType="num">
                                      <p:cBhvr>
                                        <p:cTn id="9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p:bldP spid="9" grpId="0"/>
      <p:bldP spid="12" grpId="0" animBg="1"/>
      <p:bldP spid="10" grpId="0"/>
      <p:bldP spid="2" grpId="0" animBg="1"/>
      <p:bldP spid="13" grpId="0"/>
      <p:bldP spid="14" grpId="0"/>
      <p:bldP spid="15" grpId="0"/>
      <p:bldP spid="16" grpId="0"/>
      <p:bldP spid="19" grpId="0"/>
      <p:bldP spid="20" grpId="0"/>
      <p:bldP spid="21"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3DF61F6A-EECD-0720-B564-8D430ACDF6A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838EEBAD-5C55-4157-3148-F3611D4BAC13}"/>
              </a:ext>
            </a:extLst>
          </p:cNvPr>
          <p:cNvSpPr txBox="1"/>
          <p:nvPr/>
        </p:nvSpPr>
        <p:spPr>
          <a:xfrm>
            <a:off x="1053840" y="852603"/>
            <a:ext cx="8769096"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Student</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proactive</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search</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F308FFE6-441E-02FF-CE45-0795A0014FBD}"/>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software, Icona del computer&#10;&#10;Descrizione generata automaticamente">
            <a:extLst>
              <a:ext uri="{FF2B5EF4-FFF2-40B4-BE49-F238E27FC236}">
                <a16:creationId xmlns:a16="http://schemas.microsoft.com/office/drawing/2014/main" id="{B815CC46-DB36-3014-F67F-44E9521914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0395" y="2112815"/>
            <a:ext cx="3734317" cy="2097637"/>
          </a:xfrm>
          <a:prstGeom prst="rect">
            <a:avLst/>
          </a:prstGeom>
          <a:ln>
            <a:noFill/>
          </a:ln>
          <a:effectLst>
            <a:outerShdw blurRad="292100" dist="139700" dir="2700000" algn="tl" rotWithShape="0">
              <a:schemeClr val="bg1">
                <a:alpha val="65000"/>
              </a:schemeClr>
            </a:outerShdw>
          </a:effectLst>
        </p:spPr>
      </p:pic>
      <p:pic>
        <p:nvPicPr>
          <p:cNvPr id="10" name="Immagine 9" descr="Immagine che contiene testo, schermata, software, Icona del computer&#10;&#10;Descrizione generata automaticamente">
            <a:extLst>
              <a:ext uri="{FF2B5EF4-FFF2-40B4-BE49-F238E27FC236}">
                <a16:creationId xmlns:a16="http://schemas.microsoft.com/office/drawing/2014/main" id="{3F10CF75-4AEA-0141-4818-C533C5CFC7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2359" y="3630331"/>
            <a:ext cx="4228209" cy="2375066"/>
          </a:xfrm>
          <a:prstGeom prst="rect">
            <a:avLst/>
          </a:prstGeom>
          <a:ln>
            <a:noFill/>
          </a:ln>
          <a:effectLst>
            <a:outerShdw blurRad="292100" dist="139700" dir="2700000" algn="tl" rotWithShape="0">
              <a:schemeClr val="bg1">
                <a:alpha val="65000"/>
              </a:schemeClr>
            </a:outerShdw>
          </a:effectLst>
        </p:spPr>
      </p:pic>
      <p:sp>
        <p:nvSpPr>
          <p:cNvPr id="2" name="CasellaDiTesto 1">
            <a:extLst>
              <a:ext uri="{FF2B5EF4-FFF2-40B4-BE49-F238E27FC236}">
                <a16:creationId xmlns:a16="http://schemas.microsoft.com/office/drawing/2014/main" id="{0FCCEF48-428E-E381-C7B1-5A1120F65E9B}"/>
              </a:ext>
            </a:extLst>
          </p:cNvPr>
          <p:cNvSpPr txBox="1"/>
          <p:nvPr/>
        </p:nvSpPr>
        <p:spPr>
          <a:xfrm>
            <a:off x="393192" y="2282298"/>
            <a:ext cx="6281928" cy="3416320"/>
          </a:xfrm>
          <a:prstGeom prst="rect">
            <a:avLst/>
          </a:prstGeom>
          <a:noFill/>
        </p:spPr>
        <p:txBody>
          <a:bodyPr wrap="square" rtlCol="0">
            <a:spAutoFit/>
          </a:bodyPr>
          <a:lstStyle/>
          <a:p>
            <a:r>
              <a:rPr lang="en-US" b="1" dirty="0">
                <a:solidFill>
                  <a:schemeClr val="bg1"/>
                </a:solidFill>
              </a:rPr>
              <a:t>[R10401] the system allows students to search internships advice by name The system shall act as a search engine to present also the names of the advice that are similar to the searched one</a:t>
            </a:r>
          </a:p>
          <a:p>
            <a:endParaRPr lang="en-US" b="1" dirty="0">
              <a:solidFill>
                <a:schemeClr val="bg1"/>
              </a:solidFill>
            </a:endParaRPr>
          </a:p>
          <a:p>
            <a:r>
              <a:rPr lang="en-US" b="1" dirty="0">
                <a:solidFill>
                  <a:schemeClr val="bg1"/>
                </a:solidFill>
              </a:rPr>
              <a:t>[R10402] the system allows students to search companies by name (and also to see the complete list of registered companies) and then access to their profile</a:t>
            </a:r>
          </a:p>
          <a:p>
            <a:endParaRPr lang="en-US" b="1" dirty="0">
              <a:solidFill>
                <a:schemeClr val="bg1"/>
              </a:solidFill>
            </a:endParaRPr>
          </a:p>
          <a:p>
            <a:r>
              <a:rPr lang="en-US" b="1" dirty="0">
                <a:solidFill>
                  <a:schemeClr val="bg1"/>
                </a:solidFill>
              </a:rPr>
              <a:t>[R10403] the system allows students to filter the results they searched (e.g. ”only paid internships”, ”only companies located in Lombardy”)</a:t>
            </a:r>
            <a:endParaRPr lang="it-IT" b="1" dirty="0">
              <a:solidFill>
                <a:schemeClr val="bg1"/>
              </a:solidFill>
            </a:endParaRPr>
          </a:p>
        </p:txBody>
      </p:sp>
    </p:spTree>
    <p:extLst>
      <p:ext uri="{BB962C8B-B14F-4D97-AF65-F5344CB8AC3E}">
        <p14:creationId xmlns:p14="http://schemas.microsoft.com/office/powerpoint/2010/main" val="30249316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2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EEBF2CDF-8A8C-0D96-2B24-6D4C33BE3F62}"/>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8B95E393-EA87-6717-83CD-7C9E3BC6CFF7}"/>
              </a:ext>
            </a:extLst>
          </p:cNvPr>
          <p:cNvSpPr txBox="1"/>
          <p:nvPr/>
        </p:nvSpPr>
        <p:spPr>
          <a:xfrm>
            <a:off x="1053840" y="852603"/>
            <a:ext cx="1113816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Recommendation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mechanism</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21A4FD2B-8828-C48D-7D81-9B7710B40B66}"/>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magine 2">
            <a:extLst>
              <a:ext uri="{FF2B5EF4-FFF2-40B4-BE49-F238E27FC236}">
                <a16:creationId xmlns:a16="http://schemas.microsoft.com/office/drawing/2014/main" id="{B20A8BC2-4CFD-FB2F-DE5D-BAC4C8C39D95}"/>
              </a:ext>
            </a:extLst>
          </p:cNvPr>
          <p:cNvPicPr>
            <a:picLocks noChangeAspect="1"/>
          </p:cNvPicPr>
          <p:nvPr/>
        </p:nvPicPr>
        <p:blipFill>
          <a:blip r:embed="rId4"/>
          <a:stretch>
            <a:fillRect/>
          </a:stretch>
        </p:blipFill>
        <p:spPr>
          <a:xfrm>
            <a:off x="997074" y="2248359"/>
            <a:ext cx="10197851" cy="33137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675947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4"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60000"/>
                    </a14:imgEffect>
                  </a14:imgLayer>
                </a14:imgProps>
              </a:ext>
            </a:extLst>
          </a:blip>
          <a:srcRect/>
          <a:stretch>
            <a:fillRect/>
          </a:stretch>
        </a:blipFill>
        <a:effectLst/>
      </p:bgPr>
    </p:bg>
    <p:spTree>
      <p:nvGrpSpPr>
        <p:cNvPr id="1" name="">
          <a:extLst>
            <a:ext uri="{FF2B5EF4-FFF2-40B4-BE49-F238E27FC236}">
              <a16:creationId xmlns:a16="http://schemas.microsoft.com/office/drawing/2014/main" id="{DC17A330-F2B8-F4BC-7563-94CEDFB0EAC0}"/>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CEFC80F9-CD2D-2D21-27E3-CF829BD2D052}"/>
              </a:ext>
            </a:extLst>
          </p:cNvPr>
          <p:cNvSpPr txBox="1"/>
          <p:nvPr/>
        </p:nvSpPr>
        <p:spPr>
          <a:xfrm>
            <a:off x="1053840" y="852603"/>
            <a:ext cx="11138160" cy="707886"/>
          </a:xfrm>
          <a:prstGeom prst="rect">
            <a:avLst/>
          </a:prstGeom>
          <a:noFill/>
        </p:spPr>
        <p:txBody>
          <a:bodyPr wrap="square" rtlCol="0">
            <a:spAutoFit/>
          </a:bodyPr>
          <a:lstStyle/>
          <a:p>
            <a:r>
              <a:rPr lang="it-IT" sz="4000" dirty="0" err="1">
                <a:solidFill>
                  <a:prstClr val="white"/>
                </a:solidFill>
                <a:latin typeface="Arial Black" panose="020B0A04020102020204" pitchFamily="34" charset="0"/>
              </a:rPr>
              <a:t>Recommendation</a:t>
            </a:r>
            <a:r>
              <a:rPr lang="it-IT" sz="4000" dirty="0">
                <a:solidFill>
                  <a:prstClr val="white"/>
                </a:solidFill>
                <a:latin typeface="Arial Black" panose="020B0A04020102020204" pitchFamily="34" charset="0"/>
              </a:rPr>
              <a:t> </a:t>
            </a:r>
            <a:r>
              <a:rPr lang="it-IT" sz="4000" dirty="0" err="1">
                <a:solidFill>
                  <a:prstClr val="white"/>
                </a:solidFill>
                <a:latin typeface="Arial Black" panose="020B0A04020102020204" pitchFamily="34" charset="0"/>
              </a:rPr>
              <a:t>mechanism</a:t>
            </a:r>
            <a:endParaRPr lang="it-IT" sz="4000" dirty="0">
              <a:solidFill>
                <a:prstClr val="white"/>
              </a:solidFill>
              <a:latin typeface="Arial Black" panose="020B0A04020102020204" pitchFamily="34" charset="0"/>
            </a:endParaRPr>
          </a:p>
        </p:txBody>
      </p:sp>
      <p:cxnSp>
        <p:nvCxnSpPr>
          <p:cNvPr id="8" name="Connettore 1 7">
            <a:extLst>
              <a:ext uri="{FF2B5EF4-FFF2-40B4-BE49-F238E27FC236}">
                <a16:creationId xmlns:a16="http://schemas.microsoft.com/office/drawing/2014/main" id="{8FFEB934-8819-649A-DA72-DC5739BF0251}"/>
              </a:ext>
            </a:extLst>
          </p:cNvPr>
          <p:cNvCxnSpPr>
            <a:cxnSpLocks/>
          </p:cNvCxnSpPr>
          <p:nvPr/>
        </p:nvCxnSpPr>
        <p:spPr>
          <a:xfrm>
            <a:off x="997074" y="1720489"/>
            <a:ext cx="101978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magine 5" descr="Immagine che contiene testo, schermata, software, Icona del computer&#10;&#10;Descrizione generata automaticamente">
            <a:extLst>
              <a:ext uri="{FF2B5EF4-FFF2-40B4-BE49-F238E27FC236}">
                <a16:creationId xmlns:a16="http://schemas.microsoft.com/office/drawing/2014/main" id="{3211F123-9ACC-3108-EB3C-BF7EA998A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0084" y="2345216"/>
            <a:ext cx="5459566" cy="3066743"/>
          </a:xfrm>
          <a:prstGeom prst="rect">
            <a:avLst/>
          </a:prstGeom>
          <a:ln>
            <a:noFill/>
          </a:ln>
          <a:effectLst>
            <a:outerShdw blurRad="292100" dist="139700" dir="2700000" algn="tl" rotWithShape="0">
              <a:schemeClr val="bg1">
                <a:alpha val="65000"/>
              </a:schemeClr>
            </a:outerShdw>
          </a:effectLst>
        </p:spPr>
      </p:pic>
      <p:pic>
        <p:nvPicPr>
          <p:cNvPr id="11" name="Immagine 10" descr="Immagine che contiene testo, schermata, software, Icona del computer&#10;&#10;Descrizione generata automaticamente">
            <a:extLst>
              <a:ext uri="{FF2B5EF4-FFF2-40B4-BE49-F238E27FC236}">
                <a16:creationId xmlns:a16="http://schemas.microsoft.com/office/drawing/2014/main" id="{A6E1DB45-4167-540F-5999-39B5D9C03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350" y="2340612"/>
            <a:ext cx="5459566" cy="3071347"/>
          </a:xfrm>
          <a:prstGeom prst="rect">
            <a:avLst/>
          </a:prstGeom>
          <a:ln>
            <a:noFill/>
          </a:ln>
          <a:effectLst>
            <a:outerShdw blurRad="292100" dist="139700" dir="2700000" algn="tl" rotWithShape="0">
              <a:schemeClr val="bg1">
                <a:alpha val="65000"/>
              </a:schemeClr>
            </a:outerShdw>
          </a:effectLst>
        </p:spPr>
      </p:pic>
      <p:pic>
        <p:nvPicPr>
          <p:cNvPr id="14" name="Picture 2" descr="Student PNG Images | Free Photos, PNG Stickers, Wallpapers &amp; Backgrounds -  rawpixel">
            <a:extLst>
              <a:ext uri="{FF2B5EF4-FFF2-40B4-BE49-F238E27FC236}">
                <a16:creationId xmlns:a16="http://schemas.microsoft.com/office/drawing/2014/main" id="{842AE48A-485B-35F2-A5E1-E73F5BC85C9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6061" b="96252" l="7000" r="94625">
                        <a14:foregroundMark x1="44000" y1="6220" x2="57875" y2="9649"/>
                        <a14:foregroundMark x1="66125" y1="12201" x2="67750" y2="17703"/>
                        <a14:foregroundMark x1="15125" y1="65869" x2="12375" y2="78549"/>
                        <a14:foregroundMark x1="12375" y1="78549" x2="11375" y2="79426"/>
                        <a14:foregroundMark x1="7250" y1="80463" x2="15875" y2="88278"/>
                        <a14:foregroundMark x1="29000" y1="96651" x2="61375" y2="96252"/>
                        <a14:foregroundMark x1="61375" y1="96252" x2="62000" y2="95853"/>
                        <a14:foregroundMark x1="86875" y1="86204" x2="94625" y2="82057"/>
                      </a14:backgroundRemoval>
                    </a14:imgEffect>
                  </a14:imgLayer>
                </a14:imgProps>
              </a:ext>
              <a:ext uri="{28A0092B-C50C-407E-A947-70E740481C1C}">
                <a14:useLocalDpi xmlns:a14="http://schemas.microsoft.com/office/drawing/2010/main" val="0"/>
              </a:ext>
            </a:extLst>
          </a:blip>
          <a:srcRect/>
          <a:stretch>
            <a:fillRect/>
          </a:stretch>
        </p:blipFill>
        <p:spPr bwMode="auto">
          <a:xfrm>
            <a:off x="4420543" y="4444396"/>
            <a:ext cx="1234539" cy="1935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4" descr="Confident HR manager holding clipboard with leadership smile on transparent  background 51444320 PNG">
            <a:extLst>
              <a:ext uri="{FF2B5EF4-FFF2-40B4-BE49-F238E27FC236}">
                <a16:creationId xmlns:a16="http://schemas.microsoft.com/office/drawing/2014/main" id="{FEB4CE05-AC69-E1B3-D325-A82E967DE5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55509" y="4444396"/>
            <a:ext cx="1772309" cy="17723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80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par>
                          <p:cTn id="13" fill="hold">
                            <p:stCondLst>
                              <p:cond delay="1200"/>
                            </p:stCondLst>
                            <p:childTnLst>
                              <p:par>
                                <p:cTn id="14" presetID="42"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1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Words>
  <Application>Microsoft Office PowerPoint</Application>
  <PresentationFormat>Widescreen</PresentationFormat>
  <Paragraphs>96</Paragraphs>
  <Slides>24</Slides>
  <Notes>0</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24</vt:i4>
      </vt:variant>
    </vt:vector>
  </HeadingPairs>
  <TitlesOfParts>
    <vt:vector size="34" baseType="lpstr">
      <vt:lpstr>Amasis MT Pro Light</vt:lpstr>
      <vt:lpstr>Amasis MT Pro Medium</vt:lpstr>
      <vt:lpstr>Arial</vt:lpstr>
      <vt:lpstr>Arial Black</vt:lpstr>
      <vt:lpstr>Bookman Old Style</vt:lpstr>
      <vt:lpstr>Calibri</vt:lpstr>
      <vt:lpstr>Calibri Light</vt:lpstr>
      <vt:lpstr>Ink Free</vt:lpstr>
      <vt:lpstr>Tema di Office</vt:lpstr>
      <vt:lpstr>1_Tema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dc:creator>
  <cp:lastModifiedBy>Andrea Bellani</cp:lastModifiedBy>
  <cp:revision>93</cp:revision>
  <dcterms:created xsi:type="dcterms:W3CDTF">2020-06-09T11:04:54Z</dcterms:created>
  <dcterms:modified xsi:type="dcterms:W3CDTF">2025-02-07T10:07:24Z</dcterms:modified>
</cp:coreProperties>
</file>